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525" r:id="rId2"/>
    <p:sldId id="376" r:id="rId3"/>
    <p:sldId id="375" r:id="rId4"/>
    <p:sldId id="377" r:id="rId5"/>
    <p:sldId id="378" r:id="rId6"/>
    <p:sldId id="382" r:id="rId7"/>
    <p:sldId id="381" r:id="rId8"/>
    <p:sldId id="511" r:id="rId9"/>
    <p:sldId id="512" r:id="rId10"/>
    <p:sldId id="513" r:id="rId11"/>
    <p:sldId id="517" r:id="rId12"/>
    <p:sldId id="519" r:id="rId13"/>
    <p:sldId id="520" r:id="rId14"/>
    <p:sldId id="524" r:id="rId1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30" autoAdjust="0"/>
    <p:restoredTop sz="94624" autoAdjust="0"/>
  </p:normalViewPr>
  <p:slideViewPr>
    <p:cSldViewPr>
      <p:cViewPr varScale="1">
        <p:scale>
          <a:sx n="106" d="100"/>
          <a:sy n="106" d="100"/>
        </p:scale>
        <p:origin x="19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8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70138" cy="4795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427" y="0"/>
            <a:ext cx="3170138" cy="4795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7A9C85-7208-4140-9A1B-482E74B6EC70}" type="datetimeFigureOut">
              <a:rPr lang="en-US" smtClean="0"/>
              <a:pPr/>
              <a:t>11/13/23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20172"/>
            <a:ext cx="3170138" cy="4795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427" y="9120172"/>
            <a:ext cx="3170138" cy="4795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50C07-3E7E-4F0E-9FCA-027EE472E1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2085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EAA3D3F-CA47-4B9D-B6BA-678D85410C0A}" type="datetimeFigureOut">
              <a:rPr lang="en-US" smtClean="0"/>
              <a:pPr/>
              <a:t>11/13/23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0725"/>
            <a:ext cx="4797425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ADACB01-8BF2-4713-B06A-211A8CE39F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965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5C9D8F-313B-4C0E-A642-9DB8A7C7374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868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DACB01-8BF2-4713-B06A-211A8CE39FE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455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85800"/>
            <a:ext cx="9144000" cy="0"/>
          </a:xfrm>
          <a:prstGeom prst="line">
            <a:avLst/>
          </a:prstGeom>
          <a:ln w="50800" cmpd="thickThin">
            <a:gradFill>
              <a:gsLst>
                <a:gs pos="0">
                  <a:schemeClr val="accent2">
                    <a:lumMod val="5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85800"/>
            <a:ext cx="9144000" cy="0"/>
          </a:xfrm>
          <a:prstGeom prst="line">
            <a:avLst/>
          </a:prstGeom>
          <a:ln w="50800" cmpd="thickThin">
            <a:gradFill>
              <a:gsLst>
                <a:gs pos="0">
                  <a:schemeClr val="accent2">
                    <a:lumMod val="5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211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211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85800"/>
            <a:ext cx="9144000" cy="0"/>
          </a:xfrm>
          <a:prstGeom prst="line">
            <a:avLst/>
          </a:prstGeom>
          <a:ln w="50800" cmpd="thickThin">
            <a:gradFill>
              <a:gsLst>
                <a:gs pos="0">
                  <a:schemeClr val="accent2">
                    <a:lumMod val="5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620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447800"/>
            <a:ext cx="4040188" cy="46783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7620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7800"/>
            <a:ext cx="4041775" cy="46783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85800"/>
            <a:ext cx="9144000" cy="0"/>
          </a:xfrm>
          <a:prstGeom prst="line">
            <a:avLst/>
          </a:prstGeom>
          <a:ln w="50800" cmpd="thickThin">
            <a:gradFill>
              <a:gsLst>
                <a:gs pos="0">
                  <a:schemeClr val="accent2">
                    <a:lumMod val="5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685800"/>
            <a:ext cx="9144000" cy="0"/>
          </a:xfrm>
          <a:prstGeom prst="line">
            <a:avLst/>
          </a:prstGeom>
          <a:ln w="50800" cmpd="thickThin">
            <a:gradFill>
              <a:gsLst>
                <a:gs pos="0">
                  <a:schemeClr val="accent2">
                    <a:lumMod val="5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 marL="0" indent="0" defTabSz="914400">
              <a:buNone/>
              <a:tabLst>
                <a:tab pos="0" algn="l"/>
              </a:tabLst>
              <a:defRPr sz="2400" b="1" baseline="0">
                <a:latin typeface="Consolas" pitchFamily="49" charset="0"/>
                <a:cs typeface="Consolas" pitchFamily="49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Insert code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85800"/>
            <a:ext cx="9144000" cy="0"/>
          </a:xfrm>
          <a:prstGeom prst="line">
            <a:avLst/>
          </a:prstGeom>
          <a:ln w="50800" cmpd="thickThin">
            <a:gradFill>
              <a:gsLst>
                <a:gs pos="0">
                  <a:schemeClr val="accent2">
                    <a:lumMod val="5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85800"/>
            <a:ext cx="9144000" cy="0"/>
          </a:xfrm>
          <a:prstGeom prst="line">
            <a:avLst/>
          </a:prstGeom>
          <a:ln w="50800" cmpd="thickThin">
            <a:gradFill>
              <a:gsLst>
                <a:gs pos="0">
                  <a:schemeClr val="accent2">
                    <a:lumMod val="5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0" y="3276600"/>
            <a:ext cx="8229600" cy="3124200"/>
          </a:xfrm>
        </p:spPr>
        <p:txBody>
          <a:bodyPr>
            <a:normAutofit/>
          </a:bodyPr>
          <a:lstStyle>
            <a:lvl1pPr marL="0" indent="0" defTabSz="914400">
              <a:buNone/>
              <a:tabLst>
                <a:tab pos="0" algn="l"/>
              </a:tabLst>
              <a:defRPr sz="2400" b="1" baseline="0">
                <a:latin typeface="Consolas" pitchFamily="49" charset="0"/>
                <a:cs typeface="Consolas" pitchFamily="49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Insert code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38200"/>
            <a:ext cx="822960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Introduction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Dept. CS, UPC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2" r:id="rId7"/>
    <p:sldLayoutId id="2147483673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2514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i="1" dirty="0">
                <a:solidFill>
                  <a:srgbClr val="0000FF"/>
                </a:solidFill>
              </a:rPr>
              <a:t>Reasoning with invariants</a:t>
            </a:r>
            <a:endParaRPr lang="en-US" i="1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1447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>
                <a:solidFill>
                  <a:schemeClr val="tx1"/>
                </a:solidFill>
              </a:rPr>
              <a:t>Jordi </a:t>
            </a:r>
            <a:r>
              <a:rPr lang="en-US" sz="2000" dirty="0" err="1">
                <a:solidFill>
                  <a:schemeClr val="tx1"/>
                </a:solidFill>
              </a:rPr>
              <a:t>Cortadella</a:t>
            </a:r>
            <a:endParaRPr lang="en-US" sz="2000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>
                <a:solidFill>
                  <a:schemeClr val="tx1"/>
                </a:solidFill>
              </a:rPr>
              <a:t>Jordi Petit (Python version)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>
                <a:solidFill>
                  <a:schemeClr val="tx1"/>
                </a:solidFill>
              </a:rPr>
              <a:t>Department of Computer Science</a:t>
            </a:r>
          </a:p>
        </p:txBody>
      </p:sp>
      <p:pic>
        <p:nvPicPr>
          <p:cNvPr id="1026" name="Picture 2" descr="Logo UPC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25" y="3429000"/>
            <a:ext cx="1047750" cy="1047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6113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Classify elements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/>
          </a:bodyPr>
          <a:lstStyle/>
          <a:p>
            <a:r>
              <a:rPr lang="en-GB" sz="1800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def</a:t>
            </a:r>
            <a:r>
              <a:rPr lang="en-GB" sz="1800" dirty="0">
                <a:latin typeface="Consolas" pitchFamily="49" charset="0"/>
                <a:cs typeface="Consolas" pitchFamily="49" charset="0"/>
              </a:rPr>
              <a:t> classify(</a:t>
            </a:r>
            <a:r>
              <a:rPr lang="en-GB" sz="1800" dirty="0"/>
              <a:t>L</a:t>
            </a:r>
            <a:r>
              <a:rPr lang="en-GB" sz="1800" dirty="0">
                <a:latin typeface="Consolas" pitchFamily="49" charset="0"/>
                <a:cs typeface="Consolas" pitchFamily="49" charset="0"/>
              </a:rPr>
              <a:t>: </a:t>
            </a:r>
            <a:r>
              <a:rPr lang="en-GB" sz="1800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list</a:t>
            </a:r>
            <a:r>
              <a:rPr lang="en-GB" sz="1800" dirty="0">
                <a:latin typeface="Consolas" pitchFamily="49" charset="0"/>
                <a:cs typeface="Consolas" pitchFamily="49" charset="0"/>
              </a:rPr>
              <a:t>[</a:t>
            </a:r>
            <a:r>
              <a:rPr lang="en-GB" sz="1800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GB" sz="1800" dirty="0">
                <a:latin typeface="Consolas" pitchFamily="49" charset="0"/>
                <a:cs typeface="Consolas" pitchFamily="49" charset="0"/>
              </a:rPr>
              <a:t>], x: </a:t>
            </a:r>
            <a:r>
              <a:rPr lang="en-GB" sz="1800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GB" sz="1800" dirty="0">
                <a:latin typeface="Consolas" pitchFamily="49" charset="0"/>
                <a:cs typeface="Consolas" pitchFamily="49" charset="0"/>
              </a:rPr>
              <a:t>, y: </a:t>
            </a:r>
            <a:r>
              <a:rPr lang="en-GB" sz="1800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GB" sz="1800" dirty="0">
                <a:latin typeface="Consolas" pitchFamily="49" charset="0"/>
                <a:cs typeface="Consolas" pitchFamily="49" charset="0"/>
              </a:rPr>
              <a:t>) -&gt; None:</a:t>
            </a:r>
          </a:p>
          <a:p>
            <a:r>
              <a:rPr lang="en-GB" sz="1800" dirty="0">
                <a:solidFill>
                  <a:schemeClr val="accent3"/>
                </a:solidFill>
              </a:rPr>
              <a:t>	    """</a:t>
            </a:r>
            <a:r>
              <a:rPr lang="en-GB" sz="1800" dirty="0">
                <a:solidFill>
                  <a:schemeClr val="accent3"/>
                </a:solidFill>
                <a:latin typeface="Consolas" pitchFamily="49" charset="0"/>
                <a:cs typeface="Consolas" pitchFamily="49" charset="0"/>
              </a:rPr>
              <a:t>Pre:  x &lt;= y</a:t>
            </a:r>
            <a:br>
              <a:rPr lang="en-GB" sz="1800" dirty="0">
                <a:solidFill>
                  <a:schemeClr val="accent3"/>
                </a:solidFill>
                <a:latin typeface="Consolas" pitchFamily="49" charset="0"/>
                <a:cs typeface="Consolas" pitchFamily="49" charset="0"/>
              </a:rPr>
            </a:br>
            <a:r>
              <a:rPr lang="en-GB" sz="1800" dirty="0">
                <a:solidFill>
                  <a:schemeClr val="accent3"/>
                </a:solidFill>
                <a:latin typeface="Consolas" pitchFamily="49" charset="0"/>
                <a:cs typeface="Consolas" pitchFamily="49" charset="0"/>
              </a:rPr>
              <a:t>       Post: the elements of V have been classified moving those</a:t>
            </a:r>
            <a:br>
              <a:rPr lang="en-GB" sz="1800" dirty="0">
                <a:solidFill>
                  <a:schemeClr val="accent3"/>
                </a:solidFill>
                <a:latin typeface="Consolas" pitchFamily="49" charset="0"/>
                <a:cs typeface="Consolas" pitchFamily="49" charset="0"/>
              </a:rPr>
            </a:br>
            <a:r>
              <a:rPr lang="en-GB" sz="1800" dirty="0">
                <a:solidFill>
                  <a:schemeClr val="accent3"/>
                </a:solidFill>
                <a:latin typeface="Consolas" pitchFamily="49" charset="0"/>
                <a:cs typeface="Consolas" pitchFamily="49" charset="0"/>
              </a:rPr>
              <a:t>       smaller than x to the left, those larger than y to the</a:t>
            </a:r>
            <a:br>
              <a:rPr lang="en-GB" sz="1800" dirty="0">
                <a:solidFill>
                  <a:schemeClr val="accent3"/>
                </a:solidFill>
                <a:latin typeface="Consolas" pitchFamily="49" charset="0"/>
                <a:cs typeface="Consolas" pitchFamily="49" charset="0"/>
              </a:rPr>
            </a:br>
            <a:r>
              <a:rPr lang="en-GB" sz="1800" dirty="0">
                <a:solidFill>
                  <a:schemeClr val="accent3"/>
                </a:solidFill>
                <a:latin typeface="Consolas" pitchFamily="49" charset="0"/>
                <a:cs typeface="Consolas" pitchFamily="49" charset="0"/>
              </a:rPr>
              <a:t>       right and the rest in the middle."""</a:t>
            </a:r>
            <a:endParaRPr lang="en-GB" sz="1800" dirty="0">
              <a:solidFill>
                <a:srgbClr val="C0000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GB" sz="1800" dirty="0">
                <a:latin typeface="Consolas" pitchFamily="49" charset="0"/>
                <a:cs typeface="Consolas" pitchFamily="49" charset="0"/>
              </a:rPr>
              <a:t>    left, mid, right = 0, 0, </a:t>
            </a:r>
            <a:r>
              <a:rPr lang="en-GB" sz="1800" dirty="0" err="1">
                <a:latin typeface="Consolas" pitchFamily="49" charset="0"/>
                <a:cs typeface="Consolas" pitchFamily="49" charset="0"/>
              </a:rPr>
              <a:t>len</a:t>
            </a:r>
            <a:r>
              <a:rPr lang="en-GB" sz="1800" dirty="0">
                <a:latin typeface="Consolas" pitchFamily="49" charset="0"/>
                <a:cs typeface="Consolas" pitchFamily="49" charset="0"/>
              </a:rPr>
              <a:t>(L) - 1</a:t>
            </a:r>
            <a:br>
              <a:rPr lang="en-GB" sz="1800" dirty="0">
                <a:latin typeface="Consolas" pitchFamily="49" charset="0"/>
                <a:cs typeface="Consolas" pitchFamily="49" charset="0"/>
              </a:rPr>
            </a:br>
            <a:r>
              <a:rPr lang="en-GB" sz="18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800" dirty="0">
                <a:solidFill>
                  <a:srgbClr val="C00000"/>
                </a:solidFill>
              </a:rPr>
              <a:t>#</a:t>
            </a:r>
            <a:r>
              <a:rPr lang="en-GB" sz="1800" dirty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 Invariant: see the previous slide</a:t>
            </a:r>
            <a:br>
              <a:rPr lang="en-GB" sz="1800" dirty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</a:br>
            <a:r>
              <a:rPr lang="en-GB" sz="18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GB" sz="1800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while</a:t>
            </a:r>
            <a:r>
              <a:rPr lang="en-GB" sz="1800" dirty="0">
                <a:latin typeface="Consolas" pitchFamily="49" charset="0"/>
                <a:cs typeface="Consolas" pitchFamily="49" charset="0"/>
              </a:rPr>
              <a:t> mid &lt;= right</a:t>
            </a:r>
            <a:r>
              <a:rPr lang="en-GB" sz="1800" dirty="0"/>
              <a:t>:</a:t>
            </a:r>
            <a:br>
              <a:rPr lang="en-GB" sz="1800" dirty="0">
                <a:latin typeface="Consolas" pitchFamily="49" charset="0"/>
                <a:cs typeface="Consolas" pitchFamily="49" charset="0"/>
              </a:rPr>
            </a:br>
            <a:r>
              <a:rPr lang="en-GB" sz="1800" dirty="0">
                <a:latin typeface="Consolas" pitchFamily="49" charset="0"/>
                <a:cs typeface="Consolas" pitchFamily="49" charset="0"/>
              </a:rPr>
              <a:t>        </a:t>
            </a:r>
            <a:r>
              <a:rPr lang="en-GB" sz="1800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if</a:t>
            </a:r>
            <a:r>
              <a:rPr lang="en-GB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GB" sz="1800" dirty="0"/>
              <a:t>L</a:t>
            </a:r>
            <a:r>
              <a:rPr lang="en-GB" sz="1800" dirty="0">
                <a:latin typeface="Consolas" pitchFamily="49" charset="0"/>
                <a:cs typeface="Consolas" pitchFamily="49" charset="0"/>
              </a:rPr>
              <a:t>[mid] &lt; x</a:t>
            </a:r>
            <a:r>
              <a:rPr lang="en-GB" sz="1800" dirty="0"/>
              <a:t>:</a:t>
            </a:r>
            <a:r>
              <a:rPr lang="en-GB" sz="1800" dirty="0">
                <a:latin typeface="Consolas" pitchFamily="49" charset="0"/>
                <a:cs typeface="Consolas" pitchFamily="49" charset="0"/>
              </a:rPr>
              <a:t>                 </a:t>
            </a:r>
            <a:r>
              <a:rPr lang="en-GB" sz="1800" dirty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# </a:t>
            </a:r>
            <a:r>
              <a:rPr lang="en-GB" sz="1800" dirty="0">
                <a:solidFill>
                  <a:srgbClr val="C00000"/>
                </a:solidFill>
              </a:rPr>
              <a:t>Move to</a:t>
            </a:r>
            <a:r>
              <a:rPr lang="en-GB" sz="1800" dirty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 the left  part</a:t>
            </a:r>
            <a:br>
              <a:rPr lang="en-GB" sz="1800" dirty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</a:br>
            <a:r>
              <a:rPr lang="en-GB" sz="1800" dirty="0">
                <a:latin typeface="Consolas" pitchFamily="49" charset="0"/>
                <a:cs typeface="Consolas" pitchFamily="49" charset="0"/>
              </a:rPr>
              <a:t>            </a:t>
            </a:r>
            <a:r>
              <a:rPr lang="en-GB" sz="1800" dirty="0"/>
              <a:t>L</a:t>
            </a:r>
            <a:r>
              <a:rPr lang="en-GB" sz="1800" dirty="0">
                <a:latin typeface="Consolas" pitchFamily="49" charset="0"/>
                <a:cs typeface="Consolas" pitchFamily="49" charset="0"/>
              </a:rPr>
              <a:t>[mid], L[left] = L[left], L[mid]</a:t>
            </a:r>
            <a:br>
              <a:rPr lang="en-GB" sz="1800" dirty="0">
                <a:latin typeface="Consolas" pitchFamily="49" charset="0"/>
                <a:cs typeface="Consolas" pitchFamily="49" charset="0"/>
              </a:rPr>
            </a:br>
            <a:r>
              <a:rPr lang="en-GB" sz="1800" dirty="0">
                <a:latin typeface="Consolas" pitchFamily="49" charset="0"/>
                <a:cs typeface="Consolas" pitchFamily="49" charset="0"/>
              </a:rPr>
              <a:t>            left, mid = left + 1, mid + 1</a:t>
            </a:r>
            <a:br>
              <a:rPr lang="en-GB" sz="1800" dirty="0">
                <a:latin typeface="Consolas" pitchFamily="49" charset="0"/>
                <a:cs typeface="Consolas" pitchFamily="49" charset="0"/>
              </a:rPr>
            </a:br>
            <a:r>
              <a:rPr lang="en-GB" sz="1800" dirty="0">
                <a:latin typeface="Consolas" pitchFamily="49" charset="0"/>
                <a:cs typeface="Consolas" pitchFamily="49" charset="0"/>
              </a:rPr>
              <a:t>        </a:t>
            </a:r>
            <a:r>
              <a:rPr lang="en-GB" sz="1800" dirty="0" err="1">
                <a:solidFill>
                  <a:srgbClr val="0000FF"/>
                </a:solidFill>
              </a:rPr>
              <a:t>eli</a:t>
            </a:r>
            <a:r>
              <a:rPr lang="en-GB" sz="1800" dirty="0" err="1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f</a:t>
            </a:r>
            <a:r>
              <a:rPr lang="en-GB" sz="1800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GB" sz="1800" dirty="0">
                <a:solidFill>
                  <a:srgbClr val="0000FF"/>
                </a:solidFill>
              </a:rPr>
              <a:t>L</a:t>
            </a:r>
            <a:r>
              <a:rPr lang="en-GB" sz="1800" dirty="0">
                <a:latin typeface="Consolas" pitchFamily="49" charset="0"/>
                <a:cs typeface="Consolas" pitchFamily="49" charset="0"/>
              </a:rPr>
              <a:t>[mid] &gt; y</a:t>
            </a:r>
            <a:r>
              <a:rPr lang="en-GB" sz="1800" dirty="0"/>
              <a:t>:</a:t>
            </a:r>
            <a:r>
              <a:rPr lang="en-GB" sz="1800" dirty="0">
                <a:latin typeface="Consolas" pitchFamily="49" charset="0"/>
                <a:cs typeface="Consolas" pitchFamily="49" charset="0"/>
              </a:rPr>
              <a:t>               </a:t>
            </a:r>
            <a:r>
              <a:rPr lang="en-GB" sz="1800" dirty="0">
                <a:solidFill>
                  <a:srgbClr val="C00000"/>
                </a:solidFill>
              </a:rPr>
              <a:t>#</a:t>
            </a:r>
            <a:r>
              <a:rPr lang="en-GB" sz="1800" dirty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GB" sz="1800" dirty="0">
                <a:solidFill>
                  <a:srgbClr val="C00000"/>
                </a:solidFill>
              </a:rPr>
              <a:t>Move to</a:t>
            </a:r>
            <a:r>
              <a:rPr lang="en-GB" sz="1800" dirty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 the right part</a:t>
            </a:r>
            <a:br>
              <a:rPr lang="en-GB" sz="1800" dirty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</a:br>
            <a:r>
              <a:rPr lang="en-GB" sz="1800" dirty="0">
                <a:latin typeface="Consolas" pitchFamily="49" charset="0"/>
                <a:cs typeface="Consolas" pitchFamily="49" charset="0"/>
              </a:rPr>
              <a:t>            </a:t>
            </a:r>
            <a:r>
              <a:rPr lang="en-GB" sz="1800" dirty="0"/>
              <a:t>L</a:t>
            </a:r>
            <a:r>
              <a:rPr lang="en-GB" sz="1800" dirty="0">
                <a:latin typeface="Consolas" pitchFamily="49" charset="0"/>
                <a:cs typeface="Consolas" pitchFamily="49" charset="0"/>
              </a:rPr>
              <a:t>[mid], L[right] = L[right], L[mid]</a:t>
            </a:r>
            <a:br>
              <a:rPr lang="en-GB" sz="1800" dirty="0">
                <a:latin typeface="Consolas" pitchFamily="49" charset="0"/>
                <a:cs typeface="Consolas" pitchFamily="49" charset="0"/>
              </a:rPr>
            </a:br>
            <a:r>
              <a:rPr lang="en-GB" sz="1800" dirty="0">
                <a:latin typeface="Consolas" pitchFamily="49" charset="0"/>
                <a:cs typeface="Consolas" pitchFamily="49" charset="0"/>
              </a:rPr>
              <a:t>            right = right – 1</a:t>
            </a:r>
            <a:br>
              <a:rPr lang="en-GB" sz="1800" dirty="0">
                <a:latin typeface="Consolas" pitchFamily="49" charset="0"/>
                <a:cs typeface="Consolas" pitchFamily="49" charset="0"/>
              </a:rPr>
            </a:br>
            <a:r>
              <a:rPr lang="en-GB" sz="1800" dirty="0">
                <a:latin typeface="Consolas" pitchFamily="49" charset="0"/>
                <a:cs typeface="Consolas" pitchFamily="49" charset="0"/>
              </a:rPr>
              <a:t>        </a:t>
            </a:r>
            <a:r>
              <a:rPr lang="en-GB" sz="1800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else</a:t>
            </a:r>
            <a:r>
              <a:rPr lang="en-GB" sz="1800" dirty="0">
                <a:latin typeface="Consolas" pitchFamily="49" charset="0"/>
                <a:cs typeface="Consolas" pitchFamily="49" charset="0"/>
              </a:rPr>
              <a:t>:                          </a:t>
            </a:r>
            <a:r>
              <a:rPr lang="en-GB" sz="1800" dirty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# </a:t>
            </a:r>
            <a:r>
              <a:rPr lang="en-GB" sz="1800" dirty="0">
                <a:solidFill>
                  <a:srgbClr val="C00000"/>
                </a:solidFill>
              </a:rPr>
              <a:t>Keep in</a:t>
            </a:r>
            <a:r>
              <a:rPr lang="en-GB" sz="1800" dirty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 the middle</a:t>
            </a:r>
            <a:endParaRPr lang="en-GB" sz="1800" dirty="0">
              <a:latin typeface="Consolas" pitchFamily="49" charset="0"/>
              <a:cs typeface="Consolas" pitchFamily="49" charset="0"/>
            </a:endParaRPr>
          </a:p>
          <a:p>
            <a:r>
              <a:rPr lang="en-GB" sz="1800" dirty="0">
                <a:latin typeface="Consolas" pitchFamily="49" charset="0"/>
                <a:cs typeface="Consolas" pitchFamily="49" charset="0"/>
              </a:rPr>
              <a:t>	            mid = mid + 1</a:t>
            </a:r>
            <a:br>
              <a:rPr lang="en-GB" sz="1800" dirty="0">
                <a:latin typeface="Consolas" pitchFamily="49" charset="0"/>
                <a:cs typeface="Consolas" pitchFamily="49" charset="0"/>
              </a:rPr>
            </a:br>
            <a:endParaRPr lang="en-US" sz="18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1143000" y="5742693"/>
            <a:ext cx="7239000" cy="750182"/>
            <a:chOff x="1447800" y="5791200"/>
            <a:chExt cx="7239000" cy="750182"/>
          </a:xfrm>
        </p:grpSpPr>
        <p:sp>
          <p:nvSpPr>
            <p:cNvPr id="9" name="Rectangle 8"/>
            <p:cNvSpPr/>
            <p:nvPr/>
          </p:nvSpPr>
          <p:spPr>
            <a:xfrm>
              <a:off x="1447800" y="5791200"/>
              <a:ext cx="1447800" cy="304800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smaller</a:t>
              </a:r>
              <a:endPara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895600" y="5791200"/>
              <a:ext cx="1752600" cy="3048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inside</a:t>
              </a:r>
              <a:endPara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48200" y="5791200"/>
              <a:ext cx="2590800" cy="3048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whatever</a:t>
              </a:r>
              <a:endPara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239000" y="5791200"/>
              <a:ext cx="1447800" cy="3048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larger</a:t>
              </a:r>
              <a:endPara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V="1">
              <a:off x="2971800" y="6096000"/>
              <a:ext cx="0" cy="15240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2735096" y="6172050"/>
              <a:ext cx="4984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left</a:t>
              </a: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461834" y="6171313"/>
              <a:ext cx="5437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mid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849896" y="6170576"/>
              <a:ext cx="6233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right</a:t>
              </a:r>
              <a:endParaRPr lang="en-US" dirty="0"/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4724400" y="6096000"/>
              <a:ext cx="0" cy="15240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flipV="1">
              <a:off x="7162800" y="6096000"/>
              <a:ext cx="0" cy="15240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9292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List fusion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595" dirty="0"/>
              <a:t>Design a function that returns the fusion of two ordered lists. The returned list must also be ordered. For example, C is the fusion of A and B: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7" name="Table 7"/>
          <p:cNvGraphicFramePr>
            <a:graphicFrameLocks noGrp="1"/>
          </p:cNvGraphicFramePr>
          <p:nvPr/>
        </p:nvGraphicFramePr>
        <p:xfrm>
          <a:off x="1219199" y="2819400"/>
          <a:ext cx="31242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-9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-7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7"/>
          <p:cNvGraphicFramePr>
            <a:graphicFrameLocks noGrp="1"/>
          </p:cNvGraphicFramePr>
          <p:nvPr/>
        </p:nvGraphicFramePr>
        <p:xfrm>
          <a:off x="1219200" y="3733800"/>
          <a:ext cx="3657598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-8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-7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7"/>
          <p:cNvGraphicFramePr>
            <a:graphicFrameLocks noGrp="1"/>
          </p:cNvGraphicFramePr>
          <p:nvPr/>
        </p:nvGraphicFramePr>
        <p:xfrm>
          <a:off x="1219200" y="4572000"/>
          <a:ext cx="6781801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6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16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16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16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16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16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16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167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167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167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167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2167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167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-9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-8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-7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-7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extBox 15"/>
          <p:cNvSpPr txBox="1"/>
          <p:nvPr/>
        </p:nvSpPr>
        <p:spPr>
          <a:xfrm>
            <a:off x="761999" y="2819400"/>
            <a:ext cx="354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A</a:t>
            </a:r>
            <a:endParaRPr lang="en-US" sz="2400" b="1" i="1" dirty="0">
              <a:solidFill>
                <a:srgbClr val="0000FF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2" name="TextBox 15"/>
          <p:cNvSpPr txBox="1"/>
          <p:nvPr/>
        </p:nvSpPr>
        <p:spPr>
          <a:xfrm>
            <a:off x="761999" y="3733800"/>
            <a:ext cx="354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B</a:t>
            </a:r>
            <a:endParaRPr lang="en-US" sz="2400" b="1" i="1" dirty="0">
              <a:solidFill>
                <a:srgbClr val="0000FF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3" name="TextBox 15"/>
          <p:cNvSpPr txBox="1"/>
          <p:nvPr/>
        </p:nvSpPr>
        <p:spPr>
          <a:xfrm>
            <a:off x="761999" y="4572000"/>
            <a:ext cx="354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C</a:t>
            </a:r>
            <a:endParaRPr lang="en-US" sz="2400" b="1" i="1" dirty="0">
              <a:solidFill>
                <a:srgbClr val="0000FF"/>
              </a:solidFill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933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Vector fusion</a:t>
            </a:r>
            <a:endParaRPr lang="en-US" dirty="0"/>
          </a:p>
        </p:txBody>
      </p:sp>
      <p:sp>
        <p:nvSpPr>
          <p:cNvPr id="10" name="Content Placeholder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b="1" dirty="0">
                <a:solidFill>
                  <a:srgbClr val="0000FF"/>
                </a:solidFill>
                <a:latin typeface="Consolas"/>
                <a:cs typeface="Consolas"/>
              </a:rPr>
              <a:t>def</a:t>
            </a:r>
            <a:r>
              <a:rPr lang="en-US" sz="1800" b="1" dirty="0">
                <a:latin typeface="Consolas"/>
                <a:cs typeface="Consolas"/>
              </a:rPr>
              <a:t> fusion(A: </a:t>
            </a:r>
            <a:r>
              <a:rPr lang="en-US" sz="1800" b="1" dirty="0">
                <a:solidFill>
                  <a:srgbClr val="0000FF"/>
                </a:solidFill>
                <a:latin typeface="Consolas"/>
                <a:cs typeface="Consolas"/>
              </a:rPr>
              <a:t>list</a:t>
            </a:r>
            <a:r>
              <a:rPr lang="en-US" sz="1800" b="1" dirty="0">
                <a:latin typeface="Consolas"/>
                <a:cs typeface="Consolas"/>
              </a:rPr>
              <a:t>[</a:t>
            </a:r>
            <a:r>
              <a:rPr lang="en-US" sz="1800" b="1" dirty="0">
                <a:solidFill>
                  <a:srgbClr val="0000FF"/>
                </a:solidFill>
                <a:latin typeface="Consolas"/>
                <a:cs typeface="Consolas"/>
              </a:rPr>
              <a:t>int</a:t>
            </a:r>
            <a:r>
              <a:rPr lang="en-US" sz="1800" b="1" dirty="0">
                <a:latin typeface="Consolas"/>
                <a:cs typeface="Consolas"/>
              </a:rPr>
              <a:t>], B: </a:t>
            </a:r>
            <a:r>
              <a:rPr lang="en-US" sz="1800" b="1" dirty="0">
                <a:solidFill>
                  <a:srgbClr val="0000FF"/>
                </a:solidFill>
                <a:latin typeface="Consolas"/>
                <a:cs typeface="Consolas"/>
              </a:rPr>
              <a:t>list</a:t>
            </a:r>
            <a:r>
              <a:rPr lang="en-US" sz="1800" b="1" dirty="0">
                <a:latin typeface="Consolas"/>
                <a:cs typeface="Consolas"/>
              </a:rPr>
              <a:t>[</a:t>
            </a:r>
            <a:r>
              <a:rPr lang="en-US" sz="1800" b="1" dirty="0">
                <a:solidFill>
                  <a:srgbClr val="0000FF"/>
                </a:solidFill>
                <a:latin typeface="Consolas"/>
                <a:cs typeface="Consolas"/>
              </a:rPr>
              <a:t>int</a:t>
            </a:r>
            <a:r>
              <a:rPr lang="en-US" sz="1800" b="1" dirty="0">
                <a:latin typeface="Consolas"/>
                <a:cs typeface="Consolas"/>
              </a:rPr>
              <a:t>]) -&gt; </a:t>
            </a:r>
            <a:r>
              <a:rPr lang="en-US" sz="1800" b="1" dirty="0">
                <a:solidFill>
                  <a:srgbClr val="0000FF"/>
                </a:solidFill>
                <a:latin typeface="Consolas"/>
                <a:cs typeface="Consolas"/>
              </a:rPr>
              <a:t>list</a:t>
            </a:r>
            <a:r>
              <a:rPr lang="en-US" sz="1800" b="1" dirty="0">
                <a:latin typeface="Consolas"/>
                <a:cs typeface="Consolas"/>
              </a:rPr>
              <a:t>[</a:t>
            </a:r>
            <a:r>
              <a:rPr lang="en-US" sz="1800" b="1" dirty="0">
                <a:solidFill>
                  <a:srgbClr val="0000FF"/>
                </a:solidFill>
                <a:latin typeface="Consolas"/>
                <a:cs typeface="Consolas"/>
              </a:rPr>
              <a:t>int</a:t>
            </a:r>
            <a:r>
              <a:rPr lang="en-US" sz="1800" b="1" dirty="0">
                <a:latin typeface="Consolas"/>
                <a:cs typeface="Consolas"/>
              </a:rPr>
              <a:t>]:</a:t>
            </a:r>
            <a:br>
              <a:rPr lang="en-US" sz="1800" dirty="0">
                <a:solidFill>
                  <a:srgbClr val="C00000"/>
                </a:solidFill>
                <a:latin typeface="Consolas"/>
                <a:cs typeface="Consolas"/>
              </a:rPr>
            </a:br>
            <a:r>
              <a:rPr lang="en-US" sz="1800" dirty="0">
                <a:solidFill>
                  <a:srgbClr val="C00000"/>
                </a:solidFill>
                <a:latin typeface="Consolas"/>
                <a:cs typeface="Consolas"/>
              </a:rPr>
              <a:t>	   </a:t>
            </a:r>
            <a:r>
              <a:rPr lang="en-US" sz="1800" dirty="0">
                <a:solidFill>
                  <a:schemeClr val="accent3"/>
                </a:solidFill>
                <a:latin typeface="Consolas"/>
                <a:cs typeface="Consolas"/>
              </a:rPr>
              <a:t>’’’ Returns the sorted fusion of A and B.</a:t>
            </a:r>
          </a:p>
          <a:p>
            <a:r>
              <a:rPr lang="en-US" sz="1800" dirty="0">
                <a:solidFill>
                  <a:schemeClr val="accent3"/>
                </a:solidFill>
                <a:latin typeface="Consolas"/>
                <a:cs typeface="Consolas"/>
              </a:rPr>
              <a:t>       Pre: A and B are sorted in ascending order.’’’</a:t>
            </a:r>
            <a:endParaRPr lang="en-US" sz="1800" b="1" dirty="0">
              <a:solidFill>
                <a:srgbClr val="C00000"/>
              </a:solidFill>
              <a:latin typeface="Consolas"/>
              <a:cs typeface="Consola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cxnSp>
        <p:nvCxnSpPr>
          <p:cNvPr id="12" name="Straight Arrow Connector 12"/>
          <p:cNvCxnSpPr/>
          <p:nvPr/>
        </p:nvCxnSpPr>
        <p:spPr>
          <a:xfrm rot="5400000" flipH="1" flipV="1">
            <a:off x="2515394" y="4114006"/>
            <a:ext cx="304006" cy="79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5"/>
          <p:cNvSpPr txBox="1"/>
          <p:nvPr/>
        </p:nvSpPr>
        <p:spPr>
          <a:xfrm>
            <a:off x="2667000" y="39624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j</a:t>
            </a:r>
            <a:endParaRPr lang="en-US" sz="2400" b="1" i="1" dirty="0">
              <a:solidFill>
                <a:srgbClr val="0000FF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4" name="Content Placeholder 7"/>
          <p:cNvSpPr txBox="1">
            <a:spLocks/>
          </p:cNvSpPr>
          <p:nvPr/>
        </p:nvSpPr>
        <p:spPr>
          <a:xfrm>
            <a:off x="457200" y="1981200"/>
            <a:ext cx="20574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595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Invariant: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595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595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Content Placeholder 6"/>
          <p:cNvSpPr txBox="1">
            <a:spLocks/>
          </p:cNvSpPr>
          <p:nvPr/>
        </p:nvSpPr>
        <p:spPr>
          <a:xfrm>
            <a:off x="457200" y="5484168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85750" lvl="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1" dirty="0">
                <a:cs typeface="Consolas"/>
              </a:rPr>
              <a:t>C contains the fusion of 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Consolas"/>
              </a:rPr>
              <a:t>A[0:i] and B[0</a:t>
            </a:r>
            <a:r>
              <a:rPr lang="en-US" sz="2000" b="1" dirty="0">
                <a:cs typeface="Consolas"/>
              </a:rPr>
              <a:t>: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Consolas"/>
              </a:rPr>
              <a:t>j]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000" b="1" dirty="0">
                <a:cs typeface="Consolas"/>
              </a:rPr>
              <a:t>All the blue elements are smaller than or equal to the red ones.</a:t>
            </a:r>
            <a:endParaRPr lang="en-US" sz="2000" b="1" dirty="0">
              <a:cs typeface="Consolas"/>
            </a:endParaRPr>
          </a:p>
          <a:p>
            <a:pPr marL="285750" lvl="0" indent="-285750">
              <a:spcBef>
                <a:spcPct val="20000"/>
              </a:spcBef>
              <a:buFont typeface="Arial" pitchFamily="34" charset="0"/>
              <a:buChar char="•"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Consola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cs typeface="Consolas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16200000" flipH="1">
            <a:off x="2972197" y="2438003"/>
            <a:ext cx="304800" cy="79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5"/>
          <p:cNvSpPr txBox="1"/>
          <p:nvPr/>
        </p:nvSpPr>
        <p:spPr>
          <a:xfrm>
            <a:off x="3150616" y="1981200"/>
            <a:ext cx="354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i</a:t>
            </a:r>
            <a:endParaRPr lang="en-US" sz="2400" b="1" i="1" dirty="0">
              <a:solidFill>
                <a:srgbClr val="0000FF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9" name="TextBox 17"/>
          <p:cNvSpPr txBox="1"/>
          <p:nvPr/>
        </p:nvSpPr>
        <p:spPr>
          <a:xfrm>
            <a:off x="1968798" y="3437390"/>
            <a:ext cx="1846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b="1" dirty="0">
              <a:latin typeface="Consolas" pitchFamily="49" charset="0"/>
              <a:cs typeface="Consolas" pitchFamily="49" charset="0"/>
            </a:endParaRPr>
          </a:p>
        </p:txBody>
      </p:sp>
      <p:graphicFrame>
        <p:nvGraphicFramePr>
          <p:cNvPr id="17" name="Table 7"/>
          <p:cNvGraphicFramePr>
            <a:graphicFrameLocks noGrp="1"/>
          </p:cNvGraphicFramePr>
          <p:nvPr/>
        </p:nvGraphicFramePr>
        <p:xfrm>
          <a:off x="1828800" y="2667000"/>
          <a:ext cx="31242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-9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-7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1" name="Table 7"/>
          <p:cNvGraphicFramePr>
            <a:graphicFrameLocks noGrp="1"/>
          </p:cNvGraphicFramePr>
          <p:nvPr/>
        </p:nvGraphicFramePr>
        <p:xfrm>
          <a:off x="1828800" y="3429000"/>
          <a:ext cx="3657598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-8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-7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2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0293020"/>
              </p:ext>
            </p:extLst>
          </p:nvPr>
        </p:nvGraphicFramePr>
        <p:xfrm>
          <a:off x="1828800" y="4495800"/>
          <a:ext cx="1565031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6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16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16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-9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-8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-7</a:t>
                      </a:r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TextBox 15"/>
          <p:cNvSpPr txBox="1"/>
          <p:nvPr/>
        </p:nvSpPr>
        <p:spPr>
          <a:xfrm>
            <a:off x="1371600" y="2667000"/>
            <a:ext cx="354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A</a:t>
            </a:r>
            <a:endParaRPr lang="en-US" sz="2400" b="1" i="1" dirty="0">
              <a:solidFill>
                <a:srgbClr val="0000FF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6" name="TextBox 15"/>
          <p:cNvSpPr txBox="1"/>
          <p:nvPr/>
        </p:nvSpPr>
        <p:spPr>
          <a:xfrm>
            <a:off x="1371599" y="3429000"/>
            <a:ext cx="354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B</a:t>
            </a:r>
            <a:endParaRPr lang="en-US" sz="2400" b="1" i="1" dirty="0">
              <a:solidFill>
                <a:srgbClr val="0000FF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7" name="TextBox 15"/>
          <p:cNvSpPr txBox="1"/>
          <p:nvPr/>
        </p:nvSpPr>
        <p:spPr>
          <a:xfrm>
            <a:off x="1371599" y="4495800"/>
            <a:ext cx="354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C</a:t>
            </a:r>
            <a:endParaRPr lang="en-US" sz="2400" b="1" i="1" dirty="0">
              <a:solidFill>
                <a:srgbClr val="0000FF"/>
              </a:solidFill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2498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Vector fusion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638800"/>
          </a:xfrm>
        </p:spPr>
        <p:txBody>
          <a:bodyPr>
            <a:noAutofit/>
          </a:bodyPr>
          <a:lstStyle/>
          <a:p>
            <a:r>
              <a:rPr lang="en-US" sz="1600" b="1" dirty="0">
                <a:solidFill>
                  <a:srgbClr val="0000FF"/>
                </a:solidFill>
                <a:latin typeface="Consolas"/>
                <a:cs typeface="Consolas"/>
              </a:rPr>
              <a:t>def</a:t>
            </a:r>
            <a:r>
              <a:rPr lang="en-US" sz="1600" b="1" dirty="0">
                <a:latin typeface="Consolas"/>
                <a:cs typeface="Consolas"/>
              </a:rPr>
              <a:t> fusion(A: </a:t>
            </a:r>
            <a:r>
              <a:rPr lang="en-US" sz="1600" b="1" dirty="0">
                <a:solidFill>
                  <a:srgbClr val="0000FF"/>
                </a:solidFill>
                <a:latin typeface="Consolas"/>
                <a:cs typeface="Consolas"/>
              </a:rPr>
              <a:t>list</a:t>
            </a:r>
            <a:r>
              <a:rPr lang="en-US" sz="1600" b="1" dirty="0">
                <a:latin typeface="Consolas"/>
                <a:cs typeface="Consolas"/>
              </a:rPr>
              <a:t>[</a:t>
            </a:r>
            <a:r>
              <a:rPr lang="en-US" sz="1600" b="1" dirty="0">
                <a:solidFill>
                  <a:srgbClr val="0000FF"/>
                </a:solidFill>
                <a:latin typeface="Consolas"/>
                <a:cs typeface="Consolas"/>
              </a:rPr>
              <a:t>int</a:t>
            </a:r>
            <a:r>
              <a:rPr lang="en-US" sz="1600" b="1" dirty="0">
                <a:latin typeface="Consolas"/>
                <a:cs typeface="Consolas"/>
              </a:rPr>
              <a:t>], B: </a:t>
            </a:r>
            <a:r>
              <a:rPr lang="en-US" sz="1600" b="1" dirty="0">
                <a:solidFill>
                  <a:srgbClr val="0000FF"/>
                </a:solidFill>
                <a:latin typeface="Consolas"/>
                <a:cs typeface="Consolas"/>
              </a:rPr>
              <a:t>list</a:t>
            </a:r>
            <a:r>
              <a:rPr lang="en-US" sz="1600" b="1" dirty="0">
                <a:latin typeface="Consolas"/>
                <a:cs typeface="Consolas"/>
              </a:rPr>
              <a:t>[</a:t>
            </a:r>
            <a:r>
              <a:rPr lang="en-US" sz="1600" b="1" dirty="0">
                <a:solidFill>
                  <a:srgbClr val="0000FF"/>
                </a:solidFill>
                <a:latin typeface="Consolas"/>
                <a:cs typeface="Consolas"/>
              </a:rPr>
              <a:t>int</a:t>
            </a:r>
            <a:r>
              <a:rPr lang="en-US" sz="1600" b="1" dirty="0">
                <a:latin typeface="Consolas"/>
                <a:cs typeface="Consolas"/>
              </a:rPr>
              <a:t>]) -&gt; </a:t>
            </a:r>
            <a:r>
              <a:rPr lang="en-US" sz="1600" b="1" dirty="0">
                <a:solidFill>
                  <a:srgbClr val="0000FF"/>
                </a:solidFill>
                <a:latin typeface="Consolas"/>
                <a:cs typeface="Consolas"/>
              </a:rPr>
              <a:t>list</a:t>
            </a:r>
            <a:r>
              <a:rPr lang="en-US" sz="1600" b="1" dirty="0">
                <a:latin typeface="Consolas"/>
                <a:cs typeface="Consolas"/>
              </a:rPr>
              <a:t>[</a:t>
            </a:r>
            <a:r>
              <a:rPr lang="en-US" sz="1600" b="1" dirty="0">
                <a:solidFill>
                  <a:srgbClr val="0000FF"/>
                </a:solidFill>
                <a:latin typeface="Consolas"/>
                <a:cs typeface="Consolas"/>
              </a:rPr>
              <a:t>int</a:t>
            </a:r>
            <a:r>
              <a:rPr lang="en-US" sz="1600" b="1" dirty="0">
                <a:latin typeface="Consolas"/>
                <a:cs typeface="Consolas"/>
              </a:rPr>
              <a:t>]:</a:t>
            </a:r>
            <a:br>
              <a:rPr lang="en-US" sz="1600" dirty="0">
                <a:solidFill>
                  <a:srgbClr val="C00000"/>
                </a:solidFill>
                <a:latin typeface="Consolas"/>
                <a:cs typeface="Consolas"/>
              </a:rPr>
            </a:br>
            <a:r>
              <a:rPr lang="en-US" sz="1600" dirty="0">
                <a:solidFill>
                  <a:srgbClr val="C00000"/>
                </a:solidFill>
                <a:latin typeface="Consolas"/>
                <a:cs typeface="Consolas"/>
              </a:rPr>
              <a:t>	   </a:t>
            </a:r>
            <a:r>
              <a:rPr lang="en-US" sz="1600" dirty="0">
                <a:solidFill>
                  <a:schemeClr val="accent3"/>
                </a:solidFill>
                <a:latin typeface="Consolas"/>
                <a:cs typeface="Consolas"/>
              </a:rPr>
              <a:t>"""Returns the sorted fusion of A and B.</a:t>
            </a:r>
          </a:p>
          <a:p>
            <a:r>
              <a:rPr lang="en-US" sz="1600" dirty="0">
                <a:solidFill>
                  <a:schemeClr val="accent3"/>
                </a:solidFill>
                <a:latin typeface="Consolas"/>
                <a:cs typeface="Consolas"/>
              </a:rPr>
              <a:t>      Pre: A and B are sorted in ascending order."""</a:t>
            </a:r>
            <a:endParaRPr lang="en-US" sz="1600" b="1" dirty="0">
              <a:solidFill>
                <a:srgbClr val="C00000"/>
              </a:solidFill>
              <a:latin typeface="Consolas"/>
              <a:cs typeface="Consolas"/>
            </a:endParaRPr>
          </a:p>
          <a:p>
            <a:br>
              <a:rPr lang="en-US" sz="1500" dirty="0">
                <a:latin typeface="Consolas" pitchFamily="49" charset="0"/>
                <a:cs typeface="Consolas" pitchFamily="49" charset="0"/>
              </a:rPr>
            </a:br>
            <a:r>
              <a:rPr lang="en-US" sz="1500" dirty="0">
                <a:latin typeface="Consolas" pitchFamily="49" charset="0"/>
                <a:cs typeface="Consolas" pitchFamily="49" charset="0"/>
              </a:rPr>
              <a:t>    C: </a:t>
            </a:r>
            <a:r>
              <a:rPr lang="en-US" sz="1500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list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500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] = []</a:t>
            </a:r>
            <a:br>
              <a:rPr lang="en-US" sz="1500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</a:br>
            <a:r>
              <a:rPr lang="en-US" sz="1500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500" dirty="0"/>
              <a:t>i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, j = 0, </a:t>
            </a:r>
            <a:r>
              <a:rPr lang="en-US" sz="1500" dirty="0"/>
              <a:t>0</a:t>
            </a:r>
            <a:br>
              <a:rPr lang="en-US" sz="1500" dirty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</a:br>
            <a:r>
              <a:rPr lang="en-US" sz="1500" dirty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500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while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i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 &lt; </a:t>
            </a:r>
            <a:r>
              <a:rPr lang="en-US" sz="1500" dirty="0" err="1">
                <a:solidFill>
                  <a:srgbClr val="0000FF"/>
                </a:solidFill>
              </a:rPr>
              <a:t>len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(A) </a:t>
            </a:r>
            <a:r>
              <a:rPr lang="en-US" sz="1500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and 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j &lt; </a:t>
            </a:r>
            <a:r>
              <a:rPr lang="en-US" sz="1500" dirty="0" err="1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len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(B):</a:t>
            </a:r>
            <a:br>
              <a:rPr lang="en-US" sz="1500" dirty="0">
                <a:latin typeface="Consolas" pitchFamily="49" charset="0"/>
                <a:cs typeface="Consolas" pitchFamily="49" charset="0"/>
              </a:rPr>
            </a:br>
            <a:r>
              <a:rPr lang="en-US" sz="1500" dirty="0"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1500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if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 A[i] &lt;= B[j]:</a:t>
            </a:r>
            <a:br>
              <a:rPr lang="en-US" sz="1500" dirty="0">
                <a:latin typeface="Consolas" pitchFamily="49" charset="0"/>
                <a:cs typeface="Consolas" pitchFamily="49" charset="0"/>
              </a:rPr>
            </a:br>
            <a:r>
              <a:rPr lang="en-US" sz="1500" dirty="0">
                <a:latin typeface="Consolas" pitchFamily="49" charset="0"/>
                <a:cs typeface="Consolas" pitchFamily="49" charset="0"/>
              </a:rPr>
              <a:t>            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C.</a:t>
            </a:r>
            <a:r>
              <a:rPr lang="en-US" sz="1500" dirty="0" err="1"/>
              <a:t>append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(A[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i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])</a:t>
            </a:r>
            <a:br>
              <a:rPr lang="en-US" sz="1500" dirty="0">
                <a:latin typeface="Consolas" pitchFamily="49" charset="0"/>
                <a:cs typeface="Consolas" pitchFamily="49" charset="0"/>
              </a:rPr>
            </a:br>
            <a:r>
              <a:rPr lang="en-US" sz="1500" dirty="0">
                <a:latin typeface="Consolas" pitchFamily="49" charset="0"/>
                <a:cs typeface="Consolas" pitchFamily="49" charset="0"/>
              </a:rPr>
              <a:t>            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i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 = i + 1</a:t>
            </a:r>
            <a:br>
              <a:rPr lang="en-US" sz="1500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</a:br>
            <a:r>
              <a:rPr lang="en-US" sz="1500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       else:</a:t>
            </a:r>
            <a:br>
              <a:rPr lang="en-US" sz="1500" dirty="0">
                <a:latin typeface="Consolas" pitchFamily="49" charset="0"/>
                <a:cs typeface="Consolas" pitchFamily="49" charset="0"/>
              </a:rPr>
            </a:br>
            <a:r>
              <a:rPr lang="en-US" sz="1500" dirty="0">
                <a:latin typeface="Consolas" pitchFamily="49" charset="0"/>
                <a:cs typeface="Consolas" pitchFamily="49" charset="0"/>
              </a:rPr>
              <a:t>            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C.append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(B[j])</a:t>
            </a:r>
            <a:br>
              <a:rPr lang="en-US" sz="1500" dirty="0">
                <a:latin typeface="Consolas" pitchFamily="49" charset="0"/>
                <a:cs typeface="Consolas" pitchFamily="49" charset="0"/>
              </a:rPr>
            </a:br>
            <a:r>
              <a:rPr lang="en-US" sz="1500" dirty="0">
                <a:latin typeface="Consolas" pitchFamily="49" charset="0"/>
                <a:cs typeface="Consolas" pitchFamily="49" charset="0"/>
              </a:rPr>
              <a:t>            j = j + 1</a:t>
            </a:r>
          </a:p>
          <a:p>
            <a:r>
              <a:rPr lang="en-US" sz="1500" dirty="0"/>
              <a:t>    </a:t>
            </a:r>
            <a:br>
              <a:rPr lang="en-US" sz="1500" dirty="0">
                <a:latin typeface="Consolas" pitchFamily="49" charset="0"/>
                <a:cs typeface="Consolas" pitchFamily="49" charset="0"/>
              </a:rPr>
            </a:br>
            <a:r>
              <a:rPr lang="en-US" sz="1500" dirty="0">
                <a:latin typeface="Consolas" pitchFamily="49" charset="0"/>
                <a:cs typeface="Consolas" pitchFamily="49" charset="0"/>
              </a:rPr>
              <a:t>	    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C.extend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(A[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i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:])</a:t>
            </a:r>
            <a:br>
              <a:rPr lang="en-US" sz="1500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</a:br>
            <a:r>
              <a:rPr lang="en-US" sz="1500" dirty="0">
                <a:latin typeface="Consolas" pitchFamily="49" charset="0"/>
                <a:cs typeface="Consolas" pitchFamily="49" charset="0"/>
              </a:rPr>
              <a:t>	    </a:t>
            </a:r>
            <a:r>
              <a:rPr lang="en-US" sz="1500" dirty="0" err="1">
                <a:latin typeface="Consolas" pitchFamily="49" charset="0"/>
                <a:cs typeface="Consolas" pitchFamily="49" charset="0"/>
              </a:rPr>
              <a:t>C.extend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(B[</a:t>
            </a:r>
            <a:r>
              <a:rPr lang="en-US" sz="1500" dirty="0"/>
              <a:t>j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:])</a:t>
            </a:r>
          </a:p>
          <a:p>
            <a:r>
              <a:rPr lang="en-US" sz="1500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    return </a:t>
            </a:r>
            <a:r>
              <a:rPr lang="en-US" sz="1500" dirty="0">
                <a:latin typeface="Consolas" pitchFamily="49" charset="0"/>
                <a:cs typeface="Consolas" pitchFamily="49" charset="0"/>
              </a:rPr>
              <a:t>C</a:t>
            </a:r>
          </a:p>
          <a:p>
            <a:br>
              <a:rPr lang="en-US" sz="1500" dirty="0">
                <a:latin typeface="Consolas" pitchFamily="49" charset="0"/>
                <a:cs typeface="Consolas" pitchFamily="49" charset="0"/>
              </a:rPr>
            </a:br>
            <a:br>
              <a:rPr lang="en-US" sz="1500" dirty="0">
                <a:latin typeface="Consolas" pitchFamily="49" charset="0"/>
                <a:cs typeface="Consolas" pitchFamily="49" charset="0"/>
              </a:rPr>
            </a:br>
            <a:r>
              <a:rPr lang="en-US" sz="1500" dirty="0">
                <a:latin typeface="Consolas" pitchFamily="49" charset="0"/>
                <a:cs typeface="Consolas" pitchFamily="49" charset="0"/>
              </a:rPr>
              <a:t>    </a:t>
            </a:r>
          </a:p>
          <a:p>
            <a:r>
              <a:rPr lang="en-US" sz="1500" dirty="0">
                <a:latin typeface="Consolas" pitchFamily="49" charset="0"/>
                <a:cs typeface="Consolas" pitchFamily="49" charset="0"/>
              </a:rPr>
              <a:t>  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4648200" y="2438400"/>
            <a:ext cx="3962400" cy="2539743"/>
            <a:chOff x="5105400" y="2184657"/>
            <a:chExt cx="3962400" cy="2539743"/>
          </a:xfrm>
        </p:grpSpPr>
        <p:sp>
          <p:nvSpPr>
            <p:cNvPr id="23" name="Rectangle 22"/>
            <p:cNvSpPr/>
            <p:nvPr/>
          </p:nvSpPr>
          <p:spPr>
            <a:xfrm>
              <a:off x="5105400" y="2184657"/>
              <a:ext cx="3962400" cy="253974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ectangle 2"/>
            <p:cNvSpPr/>
            <p:nvPr/>
          </p:nvSpPr>
          <p:spPr>
            <a:xfrm>
              <a:off x="5486400" y="2811612"/>
              <a:ext cx="1143000" cy="3048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629400" y="2811612"/>
              <a:ext cx="1600200" cy="3048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486400" y="3268812"/>
              <a:ext cx="1447800" cy="3048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934200" y="3268812"/>
              <a:ext cx="2057400" cy="3048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6703976" y="2506812"/>
              <a:ext cx="0" cy="3048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V="1">
              <a:off x="7008776" y="3573612"/>
              <a:ext cx="1624" cy="3048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6548324" y="2184657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i</a:t>
              </a:r>
              <a:endParaRPr lang="en-US" b="1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851496" y="3831712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j</a:t>
              </a:r>
              <a:endParaRPr lang="en-US" b="1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105400" y="2823280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nsolas" panose="020B0609020204030204" pitchFamily="49" charset="0"/>
                  <a:cs typeface="Consolas" panose="020B0609020204030204" pitchFamily="49" charset="0"/>
                </a:rPr>
                <a:t>A: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105400" y="3233464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nsolas" panose="020B0609020204030204" pitchFamily="49" charset="0"/>
                  <a:cs typeface="Consolas" panose="020B0609020204030204" pitchFamily="49" charset="0"/>
                </a:rPr>
                <a:t>B: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486400" y="4335612"/>
              <a:ext cx="2590800" cy="3048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105400" y="4278868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Consolas" panose="020B0609020204030204" pitchFamily="49" charset="0"/>
                  <a:cs typeface="Consolas" panose="020B0609020204030204" pitchFamily="49" charset="0"/>
                </a:rPr>
                <a:t>C: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96282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Summary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990600"/>
            <a:ext cx="8686800" cy="5410200"/>
          </a:xfrm>
        </p:spPr>
        <p:txBody>
          <a:bodyPr>
            <a:normAutofit fontScale="92500"/>
          </a:bodyPr>
          <a:lstStyle/>
          <a:p>
            <a:r>
              <a:rPr lang="en-GB" dirty="0"/>
              <a:t>Using invariants is a powerful methodology to derive correct and efficient iterative algorithms.</a:t>
            </a:r>
          </a:p>
          <a:p>
            <a:endParaRPr lang="en-GB" dirty="0"/>
          </a:p>
          <a:p>
            <a:r>
              <a:rPr lang="en-GB" dirty="0"/>
              <a:t>Recommendation to find a good invariant for a loop:</a:t>
            </a:r>
          </a:p>
          <a:p>
            <a:pPr lvl="1"/>
            <a:r>
              <a:rPr lang="en-GB" dirty="0"/>
              <a:t>Consider the iterative progress of the algorithm.</a:t>
            </a:r>
          </a:p>
          <a:p>
            <a:pPr lvl="1"/>
            <a:r>
              <a:rPr lang="en-GB" dirty="0"/>
              <a:t>Try to describe the state of the program at the </a:t>
            </a:r>
            <a:r>
              <a:rPr lang="en-GB"/>
              <a:t>beginning of </a:t>
            </a:r>
            <a:r>
              <a:rPr lang="en-GB" dirty="0"/>
              <a:t>an iteration (this is </a:t>
            </a:r>
            <a:r>
              <a:rPr lang="en-GB"/>
              <a:t>the invariant!).</a:t>
            </a:r>
            <a:endParaRPr lang="en-GB" dirty="0"/>
          </a:p>
          <a:p>
            <a:pPr lvl="1"/>
            <a:r>
              <a:rPr lang="en-GB" dirty="0"/>
              <a:t>Declare the variables required to describe the invariant.</a:t>
            </a:r>
          </a:p>
          <a:p>
            <a:pPr lvl="1"/>
            <a:r>
              <a:rPr lang="en-GB" dirty="0"/>
              <a:t>Derive the condition, loop body and initialization of the variables of the loop (the order is not important)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60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Invariants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Invariants help to …</a:t>
            </a:r>
          </a:p>
          <a:p>
            <a:pPr lvl="1"/>
            <a:r>
              <a:rPr lang="en-US" dirty="0"/>
              <a:t>Define how variables must be initialized before a loop</a:t>
            </a:r>
          </a:p>
          <a:p>
            <a:pPr lvl="1"/>
            <a:r>
              <a:rPr lang="en-US" dirty="0"/>
              <a:t>Define the necessary condition to reach the post-condition </a:t>
            </a:r>
          </a:p>
          <a:p>
            <a:pPr lvl="1"/>
            <a:r>
              <a:rPr lang="en-US" dirty="0"/>
              <a:t>Define the body of the loop</a:t>
            </a:r>
          </a:p>
          <a:p>
            <a:pPr lvl="1"/>
            <a:r>
              <a:rPr lang="en-US" dirty="0"/>
              <a:t>Detect whether a loop terminates</a:t>
            </a:r>
          </a:p>
          <a:p>
            <a:pPr lvl="1"/>
            <a:endParaRPr lang="en-US" dirty="0"/>
          </a:p>
          <a:p>
            <a:r>
              <a:rPr lang="en-US" dirty="0"/>
              <a:t>It is crucial, but not always easy, to choose a good invariant.</a:t>
            </a:r>
          </a:p>
          <a:p>
            <a:endParaRPr lang="en-US" dirty="0"/>
          </a:p>
          <a:p>
            <a:r>
              <a:rPr lang="en-US" dirty="0"/>
              <a:t>Recommendation:</a:t>
            </a:r>
          </a:p>
          <a:p>
            <a:pPr lvl="1"/>
            <a:r>
              <a:rPr lang="en-US" dirty="0"/>
              <a:t>Use invariant-based reasoning for </a:t>
            </a:r>
            <a:r>
              <a:rPr lang="en-US"/>
              <a:t>all loops</a:t>
            </a:r>
            <a:br>
              <a:rPr lang="en-US"/>
            </a:br>
            <a:r>
              <a:rPr lang="en-US"/>
              <a:t>(possibly </a:t>
            </a:r>
            <a:r>
              <a:rPr lang="en-US" dirty="0"/>
              <a:t>in an informal way)</a:t>
            </a:r>
          </a:p>
          <a:p>
            <a:pPr lvl="1"/>
            <a:r>
              <a:rPr lang="en-US" dirty="0"/>
              <a:t>Use formal invariant-based reasoning for non-trivial loops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" y="1047662"/>
            <a:ext cx="7391400" cy="152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General reasoning for loops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2675"/>
            <a:ext cx="8229600" cy="5410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Invariant</a:t>
            </a:r>
            <a:r>
              <a:rPr lang="en-US" b="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 proposition that holds</a:t>
            </a:r>
            <a:br>
              <a:rPr lang="en-US" b="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· at the beginning of the loop</a:t>
            </a:r>
            <a:br>
              <a:rPr lang="en-US" b="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· at the beginning of each iteration</a:t>
            </a:r>
            <a:br>
              <a:rPr lang="en-US" b="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· at the end of each iteration</a:t>
            </a:r>
          </a:p>
          <a:p>
            <a:endParaRPr lang="en-US" dirty="0"/>
          </a:p>
          <a:p>
            <a:r>
              <a:rPr lang="en-US" dirty="0"/>
              <a:t>Initialization</a:t>
            </a:r>
          </a:p>
          <a:p>
            <a:r>
              <a:rPr lang="en-US" dirty="0">
                <a:solidFill>
                  <a:srgbClr val="C00000"/>
                </a:solidFill>
              </a:rPr>
              <a:t># Invariant</a:t>
            </a:r>
          </a:p>
          <a:p>
            <a:r>
              <a:rPr lang="en-US" dirty="0">
                <a:solidFill>
                  <a:srgbClr val="0000FF"/>
                </a:solidFill>
              </a:rPr>
              <a:t>while</a:t>
            </a:r>
            <a:r>
              <a:rPr lang="en-US" dirty="0"/>
              <a:t> condition:</a:t>
            </a:r>
          </a:p>
          <a:p>
            <a:r>
              <a:rPr lang="en-US" dirty="0"/>
              <a:t>    </a:t>
            </a:r>
            <a:r>
              <a:rPr lang="en-US" dirty="0">
                <a:solidFill>
                  <a:srgbClr val="C00000"/>
                </a:solidFill>
              </a:rPr>
              <a:t># Invariant </a:t>
            </a:r>
            <a:r>
              <a:rPr lang="en-US" dirty="0">
                <a:solidFill>
                  <a:srgbClr val="C00000"/>
                </a:solidFill>
                <a:sym typeface="Symbol"/>
              </a:rPr>
              <a:t></a:t>
            </a:r>
            <a:r>
              <a:rPr lang="en-US" dirty="0">
                <a:solidFill>
                  <a:srgbClr val="C00000"/>
                </a:solidFill>
              </a:rPr>
              <a:t> condition</a:t>
            </a:r>
          </a:p>
          <a:p>
            <a:r>
              <a:rPr lang="en-US" dirty="0"/>
              <a:t>    Body of the loop</a:t>
            </a:r>
          </a:p>
          <a:p>
            <a:r>
              <a:rPr lang="en-US" dirty="0"/>
              <a:t>    </a:t>
            </a:r>
            <a:r>
              <a:rPr lang="en-US" dirty="0">
                <a:solidFill>
                  <a:srgbClr val="C00000"/>
                </a:solidFill>
              </a:rPr>
              <a:t># Invariant</a:t>
            </a:r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Invariant </a:t>
            </a:r>
            <a:r>
              <a:rPr lang="en-US" dirty="0">
                <a:solidFill>
                  <a:srgbClr val="C00000"/>
                </a:solidFill>
                <a:sym typeface="Symbol"/>
              </a:rPr>
              <a:t> 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  <a:sym typeface="Symbol"/>
              </a:rPr>
              <a:t> </a:t>
            </a:r>
            <a:r>
              <a:rPr lang="en-US" dirty="0">
                <a:solidFill>
                  <a:srgbClr val="C00000"/>
                </a:solidFill>
              </a:rPr>
              <a:t>condition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8" name="Picture 7" descr="Woman Taking Picture With Her Black Dslr Camera · Free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93004" y="4735424"/>
            <a:ext cx="2203096" cy="1538591"/>
          </a:xfrm>
          <a:prstGeom prst="rect">
            <a:avLst/>
          </a:prstGeom>
        </p:spPr>
      </p:pic>
      <p:sp>
        <p:nvSpPr>
          <p:cNvPr id="9" name="Left Arrow 8"/>
          <p:cNvSpPr/>
          <p:nvPr/>
        </p:nvSpPr>
        <p:spPr>
          <a:xfrm>
            <a:off x="3601135" y="5410200"/>
            <a:ext cx="1295400" cy="152400"/>
          </a:xfrm>
          <a:prstGeom prst="leftArrow">
            <a:avLst/>
          </a:prstGeom>
          <a:solidFill>
            <a:srgbClr val="FF0000"/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781800" y="3392398"/>
            <a:ext cx="234916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u="sng" dirty="0"/>
              <a:t>Strategy: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Stop the loop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Look at the end</a:t>
            </a:r>
            <a:br>
              <a:rPr lang="en-US" sz="1600" dirty="0"/>
            </a:br>
            <a:r>
              <a:rPr lang="en-US" sz="1600" dirty="0"/>
              <a:t>of the body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Take a picture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Describe what you see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7152289" y="4998660"/>
            <a:ext cx="1789272" cy="1536239"/>
            <a:chOff x="7152289" y="4998660"/>
            <a:chExt cx="1789272" cy="1536239"/>
          </a:xfrm>
        </p:grpSpPr>
        <p:sp>
          <p:nvSpPr>
            <p:cNvPr id="12" name="TextBox 11"/>
            <p:cNvSpPr txBox="1"/>
            <p:nvPr/>
          </p:nvSpPr>
          <p:spPr>
            <a:xfrm>
              <a:off x="7152289" y="5611569"/>
              <a:ext cx="178927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/>
                <a:t>Variables and</a:t>
              </a:r>
              <a:br>
                <a:rPr lang="en-US" b="1" i="1" dirty="0"/>
              </a:br>
              <a:r>
                <a:rPr lang="en-US" b="1" i="1" dirty="0"/>
                <a:t>properties about</a:t>
              </a:r>
              <a:br>
                <a:rPr lang="en-US" b="1" i="1" dirty="0"/>
              </a:br>
              <a:r>
                <a:rPr lang="en-US" b="1" i="1" dirty="0"/>
                <a:t>their contents</a:t>
              </a:r>
            </a:p>
          </p:txBody>
        </p:sp>
        <p:sp>
          <p:nvSpPr>
            <p:cNvPr id="13" name="Down Arrow 12"/>
            <p:cNvSpPr/>
            <p:nvPr/>
          </p:nvSpPr>
          <p:spPr>
            <a:xfrm>
              <a:off x="7848600" y="4998660"/>
              <a:ext cx="216780" cy="563940"/>
            </a:xfrm>
            <a:prstGeom prst="downArrow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with invariants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Given </a:t>
            </a:r>
            <a:r>
              <a:rPr lang="en-US" i="1" dirty="0"/>
              <a:t>n ≥ 0</a:t>
            </a:r>
            <a:r>
              <a:rPr lang="en-US" dirty="0"/>
              <a:t>, calculate </a:t>
            </a:r>
            <a:r>
              <a:rPr lang="en-US" i="1" dirty="0"/>
              <a:t>n!</a:t>
            </a:r>
          </a:p>
          <a:p>
            <a:endParaRPr lang="en-US" i="1" dirty="0"/>
          </a:p>
          <a:p>
            <a:r>
              <a:rPr lang="en-US" dirty="0"/>
              <a:t>Definition of factorial: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          </a:t>
            </a:r>
            <a:r>
              <a:rPr lang="en-US" i="1" dirty="0">
                <a:solidFill>
                  <a:srgbClr val="0000FF"/>
                </a:solidFill>
              </a:rPr>
              <a:t>n! = 1 </a:t>
            </a:r>
            <a:r>
              <a:rPr lang="en-US" i="1" dirty="0">
                <a:solidFill>
                  <a:srgbClr val="0000FF"/>
                </a:solidFill>
                <a:sym typeface="Symbol"/>
              </a:rPr>
              <a:t></a:t>
            </a:r>
            <a:r>
              <a:rPr lang="en-US" i="1" dirty="0">
                <a:solidFill>
                  <a:srgbClr val="0000FF"/>
                </a:solidFill>
              </a:rPr>
              <a:t> 2 </a:t>
            </a:r>
            <a:r>
              <a:rPr lang="en-US" i="1" dirty="0">
                <a:solidFill>
                  <a:srgbClr val="0000FF"/>
                </a:solidFill>
                <a:sym typeface="Symbol"/>
              </a:rPr>
              <a:t></a:t>
            </a:r>
            <a:r>
              <a:rPr lang="en-US" i="1" dirty="0">
                <a:solidFill>
                  <a:srgbClr val="0000FF"/>
                </a:solidFill>
              </a:rPr>
              <a:t> 3 </a:t>
            </a:r>
            <a:r>
              <a:rPr lang="en-US" i="1">
                <a:solidFill>
                  <a:srgbClr val="0000FF"/>
                </a:solidFill>
                <a:sym typeface="Symbol"/>
              </a:rPr>
              <a:t></a:t>
            </a:r>
            <a:r>
              <a:rPr lang="en-US" i="1">
                <a:solidFill>
                  <a:srgbClr val="0000FF"/>
                </a:solidFill>
              </a:rPr>
              <a:t> …</a:t>
            </a:r>
            <a:r>
              <a:rPr lang="en-US" i="1">
                <a:solidFill>
                  <a:srgbClr val="0000FF"/>
                </a:solidFill>
                <a:sym typeface="Symbol"/>
              </a:rPr>
              <a:t> </a:t>
            </a:r>
            <a:r>
              <a:rPr lang="en-US" i="1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n-1) </a:t>
            </a:r>
            <a:r>
              <a:rPr lang="en-US" i="1" dirty="0">
                <a:solidFill>
                  <a:srgbClr val="0000FF"/>
                </a:solidFill>
                <a:sym typeface="Symbol"/>
              </a:rPr>
              <a:t></a:t>
            </a:r>
            <a:r>
              <a:rPr lang="en-US" i="1" dirty="0">
                <a:solidFill>
                  <a:srgbClr val="0000FF"/>
                </a:solidFill>
              </a:rPr>
              <a:t> n</a:t>
            </a:r>
            <a:br>
              <a:rPr lang="en-US" dirty="0">
                <a:solidFill>
                  <a:srgbClr val="0000FF"/>
                </a:solidFill>
              </a:rPr>
            </a:br>
            <a:br>
              <a:rPr lang="en-US" dirty="0">
                <a:solidFill>
                  <a:srgbClr val="0000FF"/>
                </a:solidFill>
              </a:rPr>
            </a:br>
            <a:r>
              <a:rPr lang="en-US" dirty="0"/>
              <a:t>(particular case: 0! = 1)</a:t>
            </a:r>
          </a:p>
          <a:p>
            <a:endParaRPr lang="en-US" dirty="0"/>
          </a:p>
          <a:p>
            <a:r>
              <a:rPr lang="en-US" dirty="0"/>
              <a:t>Let’s pick an invariant:</a:t>
            </a:r>
          </a:p>
          <a:p>
            <a:pPr lvl="1"/>
            <a:r>
              <a:rPr lang="en-US" dirty="0"/>
              <a:t>At each iteration we will calculate </a:t>
            </a:r>
            <a:r>
              <a:rPr lang="en-US" dirty="0">
                <a:solidFill>
                  <a:srgbClr val="0000FF"/>
                </a:solidFill>
              </a:rPr>
              <a:t>f = </a:t>
            </a:r>
            <a:r>
              <a:rPr lang="en-US" dirty="0" err="1">
                <a:solidFill>
                  <a:srgbClr val="0000FF"/>
                </a:solidFill>
              </a:rPr>
              <a:t>i</a:t>
            </a:r>
            <a:r>
              <a:rPr lang="en-US" dirty="0">
                <a:solidFill>
                  <a:srgbClr val="0000FF"/>
                </a:solidFill>
              </a:rPr>
              <a:t>!</a:t>
            </a:r>
          </a:p>
          <a:p>
            <a:pPr lvl="1"/>
            <a:r>
              <a:rPr lang="en-US" dirty="0"/>
              <a:t>We also know that </a:t>
            </a:r>
            <a:r>
              <a:rPr lang="en-US" dirty="0" err="1">
                <a:solidFill>
                  <a:srgbClr val="0000FF"/>
                </a:solidFill>
              </a:rPr>
              <a:t>i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</a:t>
            </a:r>
            <a:r>
              <a:rPr lang="en-US" dirty="0">
                <a:solidFill>
                  <a:srgbClr val="0000FF"/>
                </a:solidFill>
              </a:rPr>
              <a:t> n </a:t>
            </a:r>
            <a:r>
              <a:rPr lang="en-US" dirty="0"/>
              <a:t>at all iterations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Computing n!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133600" y="838200"/>
            <a:ext cx="5105400" cy="541020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def</a:t>
            </a:r>
            <a:r>
              <a:rPr lang="en-US" sz="2000" dirty="0"/>
              <a:t> factorial(n: </a:t>
            </a:r>
            <a:r>
              <a:rPr lang="en-US" sz="2000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) -&gt; </a:t>
            </a:r>
            <a:r>
              <a:rPr lang="en-US" sz="2000" dirty="0">
                <a:solidFill>
                  <a:srgbClr val="0000FF"/>
                </a:solidFill>
              </a:rPr>
              <a:t>int</a:t>
            </a:r>
            <a:r>
              <a:rPr lang="en-US" sz="2000" dirty="0"/>
              <a:t>:</a:t>
            </a:r>
          </a:p>
          <a:p>
            <a:r>
              <a:rPr lang="en-US" sz="2000" dirty="0"/>
              <a:t>	    </a:t>
            </a:r>
            <a:r>
              <a:rPr lang="en-US" sz="2000" dirty="0">
                <a:solidFill>
                  <a:schemeClr val="accent3"/>
                </a:solidFill>
              </a:rPr>
              <a:t>"""Returns n!. Pre: n ≥ 0"""</a:t>
            </a:r>
          </a:p>
          <a:p>
            <a:r>
              <a:rPr lang="en-US" sz="2000" dirty="0">
                <a:solidFill>
                  <a:srgbClr val="C00000"/>
                </a:solidFill>
              </a:rPr>
              <a:t>    </a:t>
            </a:r>
            <a:r>
              <a:rPr lang="en-US" sz="2000" dirty="0" err="1"/>
              <a:t>i</a:t>
            </a:r>
            <a:r>
              <a:rPr lang="en-US" sz="2000" dirty="0"/>
              <a:t> = 0</a:t>
            </a:r>
          </a:p>
          <a:p>
            <a:r>
              <a:rPr lang="en-US" sz="2000" dirty="0">
                <a:solidFill>
                  <a:srgbClr val="0000FF"/>
                </a:solidFill>
              </a:rPr>
              <a:t>    </a:t>
            </a:r>
            <a:r>
              <a:rPr lang="en-US" sz="2000" dirty="0"/>
              <a:t>f = 1</a:t>
            </a:r>
          </a:p>
          <a:p>
            <a:r>
              <a:rPr lang="en-US" sz="2000" dirty="0">
                <a:solidFill>
                  <a:srgbClr val="C00000"/>
                </a:solidFill>
              </a:rPr>
              <a:t>    # Invariant: f = </a:t>
            </a:r>
            <a:r>
              <a:rPr lang="en-US" sz="2000" dirty="0" err="1">
                <a:solidFill>
                  <a:srgbClr val="C00000"/>
                </a:solidFill>
              </a:rPr>
              <a:t>i</a:t>
            </a:r>
            <a:r>
              <a:rPr lang="en-US" sz="2000" dirty="0">
                <a:solidFill>
                  <a:srgbClr val="C00000"/>
                </a:solidFill>
              </a:rPr>
              <a:t>! and </a:t>
            </a:r>
            <a:r>
              <a:rPr lang="en-US" sz="2000" dirty="0" err="1">
                <a:solidFill>
                  <a:srgbClr val="C00000"/>
                </a:solidFill>
              </a:rPr>
              <a:t>i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>
                <a:solidFill>
                  <a:srgbClr val="C00000"/>
                </a:solidFill>
                <a:sym typeface="Symbol"/>
              </a:rPr>
              <a:t></a:t>
            </a:r>
            <a:r>
              <a:rPr lang="en-US" sz="2000" dirty="0">
                <a:solidFill>
                  <a:srgbClr val="C00000"/>
                </a:solidFill>
              </a:rPr>
              <a:t> n</a:t>
            </a:r>
          </a:p>
          <a:p>
            <a:r>
              <a:rPr lang="en-US" sz="2000" dirty="0">
                <a:solidFill>
                  <a:srgbClr val="0000FF"/>
                </a:solidFill>
              </a:rPr>
              <a:t>    while</a:t>
            </a:r>
            <a:r>
              <a:rPr lang="en-US" sz="2000" dirty="0"/>
              <a:t>         :</a:t>
            </a:r>
          </a:p>
          <a:p>
            <a:r>
              <a:rPr lang="en-US" sz="2000" dirty="0"/>
              <a:t>        </a:t>
            </a:r>
            <a:r>
              <a:rPr lang="en-US" sz="2000" dirty="0">
                <a:solidFill>
                  <a:srgbClr val="C00000"/>
                </a:solidFill>
              </a:rPr>
              <a:t># f = </a:t>
            </a:r>
            <a:r>
              <a:rPr lang="en-US" sz="2000" dirty="0" err="1">
                <a:solidFill>
                  <a:srgbClr val="C00000"/>
                </a:solidFill>
              </a:rPr>
              <a:t>i</a:t>
            </a:r>
            <a:r>
              <a:rPr lang="en-US" sz="2000" dirty="0">
                <a:solidFill>
                  <a:srgbClr val="C00000"/>
                </a:solidFill>
              </a:rPr>
              <a:t>! and </a:t>
            </a:r>
            <a:r>
              <a:rPr lang="en-US" sz="2000" dirty="0" err="1">
                <a:solidFill>
                  <a:srgbClr val="C00000"/>
                </a:solidFill>
              </a:rPr>
              <a:t>i</a:t>
            </a:r>
            <a:r>
              <a:rPr lang="en-US" sz="2000" dirty="0">
                <a:solidFill>
                  <a:srgbClr val="C00000"/>
                </a:solidFill>
              </a:rPr>
              <a:t> &lt; n</a:t>
            </a:r>
          </a:p>
          <a:p>
            <a:r>
              <a:rPr lang="en-US" sz="2000" dirty="0"/>
              <a:t>        </a:t>
            </a:r>
            <a:r>
              <a:rPr lang="en-US" sz="2000" dirty="0" err="1"/>
              <a:t>i</a:t>
            </a:r>
            <a:r>
              <a:rPr lang="en-US" sz="2000" dirty="0"/>
              <a:t> = </a:t>
            </a:r>
            <a:r>
              <a:rPr lang="en-US" sz="2000" dirty="0" err="1"/>
              <a:t>i</a:t>
            </a:r>
            <a:r>
              <a:rPr lang="en-US" sz="2000" dirty="0"/>
              <a:t> + 1</a:t>
            </a:r>
          </a:p>
          <a:p>
            <a:r>
              <a:rPr lang="en-US" sz="2000" dirty="0"/>
              <a:t>        f = f </a:t>
            </a:r>
            <a:r>
              <a:rPr lang="en-US" sz="2000" dirty="0">
                <a:sym typeface="Symbol"/>
              </a:rPr>
              <a:t> </a:t>
            </a:r>
            <a:r>
              <a:rPr lang="en-US" sz="2000" dirty="0" err="1"/>
              <a:t>i</a:t>
            </a:r>
            <a:endParaRPr lang="en-US" sz="2000" dirty="0"/>
          </a:p>
          <a:p>
            <a:r>
              <a:rPr lang="en-US" sz="2000" dirty="0"/>
              <a:t>        </a:t>
            </a:r>
            <a:r>
              <a:rPr lang="en-US" sz="2000" dirty="0">
                <a:solidFill>
                  <a:srgbClr val="C00000"/>
                </a:solidFill>
              </a:rPr>
              <a:t># f = </a:t>
            </a:r>
            <a:r>
              <a:rPr lang="en-US" sz="2000" dirty="0" err="1">
                <a:solidFill>
                  <a:srgbClr val="C00000"/>
                </a:solidFill>
              </a:rPr>
              <a:t>i</a:t>
            </a:r>
            <a:r>
              <a:rPr lang="en-US" sz="2000" dirty="0">
                <a:solidFill>
                  <a:srgbClr val="C00000"/>
                </a:solidFill>
              </a:rPr>
              <a:t>! and </a:t>
            </a:r>
            <a:r>
              <a:rPr lang="en-US" sz="2000" dirty="0" err="1">
                <a:solidFill>
                  <a:srgbClr val="C00000"/>
                </a:solidFill>
              </a:rPr>
              <a:t>i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>
                <a:solidFill>
                  <a:srgbClr val="C00000"/>
                </a:solidFill>
                <a:sym typeface="Symbol"/>
              </a:rPr>
              <a:t></a:t>
            </a:r>
            <a:r>
              <a:rPr lang="en-US" sz="2000" dirty="0">
                <a:solidFill>
                  <a:srgbClr val="C00000"/>
                </a:solidFill>
              </a:rPr>
              <a:t> n</a:t>
            </a:r>
          </a:p>
          <a:p>
            <a:r>
              <a:rPr lang="en-US" sz="2000" dirty="0"/>
              <a:t>    </a:t>
            </a:r>
          </a:p>
          <a:p>
            <a:r>
              <a:rPr lang="en-US" sz="2000" dirty="0">
                <a:solidFill>
                  <a:srgbClr val="C00000"/>
                </a:solidFill>
              </a:rPr>
              <a:t>    # f = </a:t>
            </a:r>
            <a:r>
              <a:rPr lang="en-US" sz="2000" dirty="0" err="1">
                <a:solidFill>
                  <a:srgbClr val="C00000"/>
                </a:solidFill>
              </a:rPr>
              <a:t>i</a:t>
            </a:r>
            <a:r>
              <a:rPr lang="en-US" sz="2000" dirty="0">
                <a:solidFill>
                  <a:srgbClr val="C00000"/>
                </a:solidFill>
              </a:rPr>
              <a:t>! and </a:t>
            </a:r>
            <a:r>
              <a:rPr lang="en-US" sz="2000" dirty="0" err="1">
                <a:solidFill>
                  <a:srgbClr val="C00000"/>
                </a:solidFill>
              </a:rPr>
              <a:t>i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>
                <a:solidFill>
                  <a:srgbClr val="C00000"/>
                </a:solidFill>
                <a:sym typeface="Symbol"/>
              </a:rPr>
              <a:t></a:t>
            </a:r>
            <a:r>
              <a:rPr lang="en-US" sz="2000" dirty="0">
                <a:solidFill>
                  <a:srgbClr val="C00000"/>
                </a:solidFill>
              </a:rPr>
              <a:t> n and </a:t>
            </a:r>
            <a:r>
              <a:rPr lang="en-US" sz="2000" dirty="0" err="1">
                <a:solidFill>
                  <a:srgbClr val="C00000"/>
                </a:solidFill>
              </a:rPr>
              <a:t>i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>
                <a:solidFill>
                  <a:srgbClr val="C00000"/>
                </a:solidFill>
                <a:sym typeface="Symbol" panose="05050102010706020507" pitchFamily="18" charset="2"/>
              </a:rPr>
              <a:t>==</a:t>
            </a:r>
            <a:r>
              <a:rPr lang="en-US" sz="2000" dirty="0">
                <a:solidFill>
                  <a:srgbClr val="C00000"/>
                </a:solidFill>
              </a:rPr>
              <a:t> n</a:t>
            </a:r>
          </a:p>
          <a:p>
            <a:r>
              <a:rPr lang="en-US" sz="2000" dirty="0">
                <a:solidFill>
                  <a:srgbClr val="C00000"/>
                </a:solidFill>
              </a:rPr>
              <a:t>    # f = n!</a:t>
            </a:r>
          </a:p>
          <a:p>
            <a:r>
              <a:rPr lang="en-US" sz="2000" dirty="0">
                <a:solidFill>
                  <a:srgbClr val="0000FF"/>
                </a:solidFill>
              </a:rPr>
              <a:t>    return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/>
              <a:t>f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626154" y="2667000"/>
            <a:ext cx="10310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 != 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Reversing digits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function that reverses the digits of a number (representation in base 10)</a:t>
            </a:r>
          </a:p>
          <a:p>
            <a:endParaRPr lang="en-US" dirty="0"/>
          </a:p>
          <a:p>
            <a:r>
              <a:rPr lang="en-US" dirty="0"/>
              <a:t>Examples:</a:t>
            </a:r>
            <a:br>
              <a:rPr lang="en-US" dirty="0"/>
            </a:br>
            <a:br>
              <a:rPr lang="en-US" dirty="0"/>
            </a:br>
            <a:r>
              <a:rPr lang="en-US" dirty="0">
                <a:latin typeface="Consolas" pitchFamily="49" charset="0"/>
                <a:cs typeface="Consolas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</a:rPr>
              <a:t>35276  </a:t>
            </a:r>
            <a:r>
              <a:rPr lang="en-US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  67253</a:t>
            </a:r>
            <a:br>
              <a:rPr lang="en-US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</a:br>
            <a:r>
              <a:rPr lang="en-US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     19    91</a:t>
            </a:r>
            <a:br>
              <a:rPr lang="en-US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</a:br>
            <a:r>
              <a:rPr lang="en-US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      3    3</a:t>
            </a:r>
            <a:br>
              <a:rPr lang="en-US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</a:br>
            <a:r>
              <a:rPr lang="en-US" dirty="0">
                <a:solidFill>
                  <a:srgbClr val="0000FF"/>
                </a:solidFill>
                <a:latin typeface="Consolas" pitchFamily="49" charset="0"/>
                <a:cs typeface="Consolas" pitchFamily="49" charset="0"/>
                <a:sym typeface="Wingdings" pitchFamily="2" charset="2"/>
              </a:rPr>
              <a:t>       0    0</a:t>
            </a:r>
            <a:endParaRPr lang="en-US" dirty="0">
              <a:solidFill>
                <a:srgbClr val="0000FF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Reversing digits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562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def</a:t>
            </a:r>
            <a:r>
              <a:rPr lang="en-US" dirty="0"/>
              <a:t> </a:t>
            </a:r>
            <a:r>
              <a:rPr lang="en-US" dirty="0" err="1"/>
              <a:t>reverse_digits</a:t>
            </a:r>
            <a:r>
              <a:rPr lang="en-US" dirty="0"/>
              <a:t>(n: </a:t>
            </a:r>
            <a:r>
              <a:rPr lang="en-US" dirty="0">
                <a:solidFill>
                  <a:srgbClr val="0000FF"/>
                </a:solidFill>
              </a:rPr>
              <a:t>int</a:t>
            </a:r>
            <a:r>
              <a:rPr lang="en-US" dirty="0"/>
              <a:t>) -&gt; int:</a:t>
            </a:r>
          </a:p>
          <a:p>
            <a:r>
              <a:rPr lang="en-US" dirty="0">
                <a:solidFill>
                  <a:srgbClr val="C00000"/>
                </a:solidFill>
              </a:rPr>
              <a:t>	    </a:t>
            </a:r>
            <a:r>
              <a:rPr lang="en-US" dirty="0">
                <a:solidFill>
                  <a:schemeClr val="accent3"/>
                </a:solidFill>
              </a:rPr>
              <a:t>"""Returns m with reversed digits (base 10)</a:t>
            </a:r>
          </a:p>
          <a:p>
            <a:r>
              <a:rPr lang="en-US" dirty="0">
                <a:solidFill>
                  <a:schemeClr val="accent3"/>
                </a:solidFill>
              </a:rPr>
              <a:t>       Pre: m ≥ 0"""</a:t>
            </a:r>
          </a:p>
          <a:p>
            <a:endParaRPr lang="en-US" dirty="0"/>
          </a:p>
          <a:p>
            <a:r>
              <a:rPr lang="en-US" dirty="0"/>
              <a:t>    n, r = m, 0</a:t>
            </a:r>
          </a:p>
          <a:p>
            <a:r>
              <a:rPr lang="en-US" dirty="0"/>
              <a:t>    </a:t>
            </a:r>
            <a:r>
              <a:rPr lang="en-US" dirty="0">
                <a:solidFill>
                  <a:srgbClr val="C00000"/>
                </a:solidFill>
              </a:rPr>
              <a:t># Invariant (graphical): </a:t>
            </a:r>
            <a:r>
              <a:rPr lang="en-US" dirty="0">
                <a:solidFill>
                  <a:srgbClr val="C00000"/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rgbClr val="C00000"/>
                </a:solidFill>
              </a:rPr>
              <a:t> </a:t>
            </a:r>
            <a:endParaRPr lang="en-US" dirty="0"/>
          </a:p>
          <a:p>
            <a:r>
              <a:rPr lang="en-US" dirty="0"/>
              <a:t>    </a:t>
            </a:r>
            <a:r>
              <a:rPr lang="en-US" dirty="0">
                <a:solidFill>
                  <a:srgbClr val="0000FF"/>
                </a:solidFill>
              </a:rPr>
              <a:t>while</a:t>
            </a:r>
            <a:r>
              <a:rPr lang="en-US" dirty="0"/>
              <a:t>         :</a:t>
            </a:r>
          </a:p>
          <a:p>
            <a:r>
              <a:rPr lang="en-US" dirty="0"/>
              <a:t>        r = 10 </a:t>
            </a:r>
            <a:r>
              <a:rPr lang="en-US" dirty="0">
                <a:sym typeface="Symbol"/>
              </a:rPr>
              <a:t> </a:t>
            </a:r>
            <a:r>
              <a:rPr lang="en-US" dirty="0"/>
              <a:t>r + n % 10</a:t>
            </a:r>
          </a:p>
          <a:p>
            <a:r>
              <a:rPr lang="en-US" dirty="0"/>
              <a:t>        n = n // 10</a:t>
            </a:r>
          </a:p>
          <a:p>
            <a:endParaRPr lang="en-US" dirty="0"/>
          </a:p>
          <a:p>
            <a:r>
              <a:rPr lang="en-US" dirty="0"/>
              <a:t>    </a:t>
            </a:r>
            <a:r>
              <a:rPr lang="en-US" dirty="0">
                <a:solidFill>
                  <a:srgbClr val="0000FF"/>
                </a:solidFill>
              </a:rPr>
              <a:t>return</a:t>
            </a:r>
            <a:r>
              <a:rPr lang="en-US" dirty="0"/>
              <a:t> r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5867400" y="2362200"/>
            <a:ext cx="2286000" cy="2438400"/>
            <a:chOff x="6248400" y="2133600"/>
            <a:chExt cx="2286000" cy="2438400"/>
          </a:xfrm>
        </p:grpSpPr>
        <p:sp>
          <p:nvSpPr>
            <p:cNvPr id="15" name="Rectangle 14"/>
            <p:cNvSpPr/>
            <p:nvPr/>
          </p:nvSpPr>
          <p:spPr>
            <a:xfrm>
              <a:off x="6248400" y="2133600"/>
              <a:ext cx="2286000" cy="2438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6477000" y="2133600"/>
              <a:ext cx="1752600" cy="2438400"/>
              <a:chOff x="6019800" y="1600200"/>
              <a:chExt cx="1752600" cy="24384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6019800" y="2299215"/>
                <a:ext cx="1219200" cy="46166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 err="1"/>
                  <a:t>dddddd</a:t>
                </a:r>
                <a:endParaRPr lang="en-US" sz="2400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7162800" y="2297813"/>
                <a:ext cx="609600" cy="46166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/>
                  <a:t>xyz</a:t>
                </a:r>
              </a:p>
            </p:txBody>
          </p:sp>
          <p:sp>
            <p:nvSpPr>
              <p:cNvPr id="9" name="Left Brace 8"/>
              <p:cNvSpPr/>
              <p:nvPr/>
            </p:nvSpPr>
            <p:spPr>
              <a:xfrm rot="5400000">
                <a:off x="6460166" y="1579780"/>
                <a:ext cx="228600" cy="1066800"/>
              </a:xfrm>
              <a:prstGeom prst="leftBrace">
                <a:avLst>
                  <a:gd name="adj1" fmla="val 30733"/>
                  <a:gd name="adj2" fmla="val 50000"/>
                </a:avLst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7162800" y="2908815"/>
                <a:ext cx="609600" cy="46166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 err="1"/>
                  <a:t>zyx</a:t>
                </a:r>
                <a:endParaRPr lang="en-US" sz="2400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6400800" y="1600200"/>
                <a:ext cx="3465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n</a:t>
                </a:r>
              </a:p>
            </p:txBody>
          </p:sp>
          <p:sp>
            <p:nvSpPr>
              <p:cNvPr id="12" name="Left Brace 11"/>
              <p:cNvSpPr/>
              <p:nvPr/>
            </p:nvSpPr>
            <p:spPr>
              <a:xfrm rot="16200000" flipV="1">
                <a:off x="7353300" y="3238500"/>
                <a:ext cx="228600" cy="609600"/>
              </a:xfrm>
              <a:prstGeom prst="leftBrace">
                <a:avLst>
                  <a:gd name="adj1" fmla="val 30733"/>
                  <a:gd name="adj2" fmla="val 50000"/>
                </a:avLst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7298375" y="3576935"/>
                <a:ext cx="29206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r</a:t>
                </a:r>
              </a:p>
            </p:txBody>
          </p:sp>
        </p:grpSp>
      </p:grpSp>
      <p:sp>
        <p:nvSpPr>
          <p:cNvPr id="19" name="TextBox 18"/>
          <p:cNvSpPr txBox="1"/>
          <p:nvPr/>
        </p:nvSpPr>
        <p:spPr>
          <a:xfrm>
            <a:off x="2188082" y="3493839"/>
            <a:ext cx="11176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latin typeface="Consolas" pitchFamily="49" charset="0"/>
                <a:cs typeface="Consolas" pitchFamily="49" charset="0"/>
              </a:rPr>
              <a:t>n != 0</a:t>
            </a:r>
          </a:p>
        </p:txBody>
      </p:sp>
      <p:sp>
        <p:nvSpPr>
          <p:cNvPr id="20" name="Freeform 19"/>
          <p:cNvSpPr/>
          <p:nvPr/>
        </p:nvSpPr>
        <p:spPr>
          <a:xfrm>
            <a:off x="7124369" y="3474720"/>
            <a:ext cx="938254" cy="469127"/>
          </a:xfrm>
          <a:custGeom>
            <a:avLst/>
            <a:gdLst>
              <a:gd name="connsiteX0" fmla="*/ 0 w 938254"/>
              <a:gd name="connsiteY0" fmla="*/ 0 h 469127"/>
              <a:gd name="connsiteX1" fmla="*/ 0 w 938254"/>
              <a:gd name="connsiteY1" fmla="*/ 119270 h 469127"/>
              <a:gd name="connsiteX2" fmla="*/ 938254 w 938254"/>
              <a:gd name="connsiteY2" fmla="*/ 119270 h 469127"/>
              <a:gd name="connsiteX3" fmla="*/ 938254 w 938254"/>
              <a:gd name="connsiteY3" fmla="*/ 469127 h 469127"/>
              <a:gd name="connsiteX4" fmla="*/ 715617 w 938254"/>
              <a:gd name="connsiteY4" fmla="*/ 469127 h 469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8254" h="469127">
                <a:moveTo>
                  <a:pt x="0" y="0"/>
                </a:moveTo>
                <a:lnTo>
                  <a:pt x="0" y="119270"/>
                </a:lnTo>
                <a:lnTo>
                  <a:pt x="938254" y="119270"/>
                </a:lnTo>
                <a:lnTo>
                  <a:pt x="938254" y="469127"/>
                </a:lnTo>
                <a:lnTo>
                  <a:pt x="715617" y="469127"/>
                </a:lnTo>
              </a:path>
            </a:pathLst>
          </a:custGeom>
          <a:noFill/>
          <a:ln w="3810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B7B4B27-F918-27F3-20D9-7841F7A0BD56}"/>
              </a:ext>
            </a:extLst>
          </p:cNvPr>
          <p:cNvSpPr txBox="1"/>
          <p:nvPr/>
        </p:nvSpPr>
        <p:spPr>
          <a:xfrm>
            <a:off x="7938437" y="2996735"/>
            <a:ext cx="429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Classify elements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We have a list of elements V and an interval [</a:t>
            </a:r>
            <a:r>
              <a:rPr lang="en-GB" sz="2400" dirty="0" err="1"/>
              <a:t>x,y</a:t>
            </a:r>
            <a:r>
              <a:rPr lang="en-GB" sz="2400" dirty="0"/>
              <a:t>] (x ≤ y). Classify the elements of the list by putting those smaller than x in the left part of the list, those larger than y in the right part and those inside the interval in the middle. The elements do not need to be ordered.</a:t>
            </a:r>
          </a:p>
          <a:p>
            <a:endParaRPr lang="en-GB" sz="2400" dirty="0"/>
          </a:p>
          <a:p>
            <a:r>
              <a:rPr lang="en-GB" sz="2400" dirty="0"/>
              <a:t>Example: interval [6,9]</a:t>
            </a:r>
            <a:br>
              <a:rPr lang="en-GB" sz="2400" dirty="0"/>
            </a:br>
            <a:endParaRPr lang="en-GB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447800" y="4191000"/>
          <a:ext cx="60960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15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11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13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447800" y="5410200"/>
          <a:ext cx="60960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7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11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13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15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olSlant"/>
                      <a:lightRig rig="flood" dir="t"/>
                    </a:cell3D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Down Arrow 10"/>
          <p:cNvSpPr/>
          <p:nvPr/>
        </p:nvSpPr>
        <p:spPr>
          <a:xfrm>
            <a:off x="4343400" y="4800600"/>
            <a:ext cx="304800" cy="457200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438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Classify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400" dirty="0"/>
              <a:t>Invariant:</a:t>
            </a:r>
          </a:p>
          <a:p>
            <a:endParaRPr lang="en-GB" sz="2400" dirty="0"/>
          </a:p>
          <a:p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At each iteration, we treat the element in the middle</a:t>
            </a:r>
          </a:p>
          <a:p>
            <a:pPr lvl="1"/>
            <a:r>
              <a:rPr lang="en-GB" sz="2000" dirty="0"/>
              <a:t>If it is smaller, swap the elements in left and the middle (left</a:t>
            </a:r>
            <a:r>
              <a:rPr lang="en-GB" sz="2000" dirty="0">
                <a:sym typeface="Wingdings" pitchFamily="2" charset="2"/>
              </a:rPr>
              <a:t></a:t>
            </a:r>
            <a:r>
              <a:rPr lang="en-GB" sz="2000" dirty="0"/>
              <a:t>, mid</a:t>
            </a:r>
            <a:r>
              <a:rPr lang="en-GB" sz="2000" dirty="0">
                <a:sym typeface="Wingdings" pitchFamily="2" charset="2"/>
              </a:rPr>
              <a:t></a:t>
            </a:r>
            <a:r>
              <a:rPr lang="en-GB" sz="2000" dirty="0"/>
              <a:t>)</a:t>
            </a:r>
          </a:p>
          <a:p>
            <a:pPr lvl="1"/>
            <a:r>
              <a:rPr lang="en-GB" sz="2000" dirty="0"/>
              <a:t>If larger, swap the elements in the middle and the right (</a:t>
            </a:r>
            <a:r>
              <a:rPr lang="en-GB" sz="2000" dirty="0">
                <a:sym typeface="Wingdings" pitchFamily="2" charset="2"/>
              </a:rPr>
              <a:t></a:t>
            </a:r>
            <a:r>
              <a:rPr lang="en-GB" sz="2000" dirty="0"/>
              <a:t>right)</a:t>
            </a:r>
          </a:p>
          <a:p>
            <a:pPr lvl="1"/>
            <a:r>
              <a:rPr lang="en-GB" sz="2000" dirty="0"/>
              <a:t>If inside, do not move the element (mid</a:t>
            </a:r>
            <a:r>
              <a:rPr lang="en-GB" sz="2000" dirty="0">
                <a:sym typeface="Wingdings" pitchFamily="2" charset="2"/>
              </a:rPr>
              <a:t>)</a:t>
            </a:r>
          </a:p>
          <a:p>
            <a:pPr lvl="1"/>
            <a:endParaRPr lang="en-GB" sz="2000" dirty="0">
              <a:sym typeface="Wingdings" pitchFamily="2" charset="2"/>
            </a:endParaRPr>
          </a:p>
          <a:p>
            <a:r>
              <a:rPr lang="en-GB" sz="2400" dirty="0">
                <a:sym typeface="Wingdings" pitchFamily="2" charset="2"/>
              </a:rPr>
              <a:t>End of classification: when mid &gt; right.</a:t>
            </a:r>
            <a:br>
              <a:rPr lang="en-GB" sz="2400" dirty="0">
                <a:sym typeface="Wingdings" pitchFamily="2" charset="2"/>
              </a:rPr>
            </a:br>
            <a:r>
              <a:rPr lang="en-GB" sz="2400" dirty="0">
                <a:sym typeface="Wingdings" pitchFamily="2" charset="2"/>
              </a:rPr>
              <a:t>Termination is guaranteed since mid and right get closer at each iteration.</a:t>
            </a:r>
          </a:p>
          <a:p>
            <a:endParaRPr lang="en-GB" sz="2400" dirty="0">
              <a:sym typeface="Wingdings" pitchFamily="2" charset="2"/>
            </a:endParaRPr>
          </a:p>
          <a:p>
            <a:r>
              <a:rPr lang="en-GB" sz="2400" dirty="0">
                <a:sym typeface="Wingdings" pitchFamily="2" charset="2"/>
              </a:rPr>
              <a:t>Initially: left = mid = 0, right = len-1</a:t>
            </a:r>
            <a:endParaRPr lang="en-GB" sz="2400" dirty="0"/>
          </a:p>
          <a:p>
            <a:pPr lvl="1"/>
            <a:endParaRPr lang="en-GB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Introduction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Dept. CS, UPC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1447800"/>
            <a:ext cx="1447800" cy="5334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smaller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62200" y="1447800"/>
            <a:ext cx="1752600" cy="5334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inside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14800" y="1447800"/>
            <a:ext cx="2590800" cy="533400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whatever</a:t>
            </a:r>
            <a:endParaRPr lang="en-US" sz="24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705600" y="1447800"/>
            <a:ext cx="1447800" cy="533400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larger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2438400" y="2057400"/>
            <a:ext cx="0" cy="457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191000" y="2057400"/>
            <a:ext cx="0" cy="457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6629400" y="2057400"/>
            <a:ext cx="0" cy="457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133600" y="2515337"/>
            <a:ext cx="6035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left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3860338" y="2514600"/>
            <a:ext cx="6623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mid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6248400" y="2513863"/>
            <a:ext cx="768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right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90019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3193</TotalTime>
  <Words>1450</Words>
  <Application>Microsoft Macintosh PowerPoint</Application>
  <PresentationFormat>On-screen Show (4:3)</PresentationFormat>
  <Paragraphs>258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Consolas</vt:lpstr>
      <vt:lpstr>Office Theme</vt:lpstr>
      <vt:lpstr>Reasoning with invariants</vt:lpstr>
      <vt:lpstr>Invariants</vt:lpstr>
      <vt:lpstr>General reasoning for loops</vt:lpstr>
      <vt:lpstr>Example with invariants</vt:lpstr>
      <vt:lpstr>Computing n!</vt:lpstr>
      <vt:lpstr>Reversing digits</vt:lpstr>
      <vt:lpstr>Reversing digits</vt:lpstr>
      <vt:lpstr>Classify elements</vt:lpstr>
      <vt:lpstr>Classify elements</vt:lpstr>
      <vt:lpstr>Classify elements</vt:lpstr>
      <vt:lpstr>List fusion</vt:lpstr>
      <vt:lpstr>Vector fusion</vt:lpstr>
      <vt:lpstr>Vector fusion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Jordi</dc:creator>
  <cp:lastModifiedBy>Microsoft Office User</cp:lastModifiedBy>
  <cp:revision>365</cp:revision>
  <dcterms:created xsi:type="dcterms:W3CDTF">2006-08-16T00:00:00Z</dcterms:created>
  <dcterms:modified xsi:type="dcterms:W3CDTF">2023-11-13T12:15:52Z</dcterms:modified>
</cp:coreProperties>
</file>